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ink/ink1.xml" ContentType="application/inkml+xml"/>
  <Override PartName="/ppt/ink/ink2.xml" ContentType="application/inkml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98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263" r:id="rId12"/>
    <p:sldId id="294" r:id="rId13"/>
    <p:sldId id="295" r:id="rId14"/>
    <p:sldId id="296" r:id="rId15"/>
    <p:sldId id="281" r:id="rId16"/>
    <p:sldId id="285" r:id="rId17"/>
    <p:sldId id="270" r:id="rId18"/>
    <p:sldId id="268" r:id="rId19"/>
    <p:sldId id="271" r:id="rId20"/>
    <p:sldId id="272" r:id="rId21"/>
    <p:sldId id="269" r:id="rId22"/>
    <p:sldId id="286" r:id="rId23"/>
    <p:sldId id="278" r:id="rId24"/>
    <p:sldId id="279" r:id="rId25"/>
    <p:sldId id="280" r:id="rId26"/>
    <p:sldId id="287" r:id="rId27"/>
    <p:sldId id="260" r:id="rId28"/>
    <p:sldId id="261" r:id="rId29"/>
    <p:sldId id="291" r:id="rId30"/>
    <p:sldId id="274" r:id="rId31"/>
    <p:sldId id="275" r:id="rId32"/>
    <p:sldId id="276" r:id="rId33"/>
    <p:sldId id="257" r:id="rId34"/>
    <p:sldId id="258" r:id="rId35"/>
    <p:sldId id="259" r:id="rId36"/>
    <p:sldId id="264" r:id="rId37"/>
    <p:sldId id="266" r:id="rId38"/>
    <p:sldId id="267" r:id="rId39"/>
    <p:sldId id="277" r:id="rId40"/>
    <p:sldId id="262" r:id="rId41"/>
    <p:sldId id="288" r:id="rId42"/>
    <p:sldId id="289" r:id="rId43"/>
    <p:sldId id="290" r:id="rId44"/>
    <p:sldId id="292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0B8A2D-1035-4C73-9C73-EE60E0F77DA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F827DFB-767B-4B5B-B5F7-852F0DDC672B}">
      <dgm:prSet/>
      <dgm:spPr/>
      <dgm:t>
        <a:bodyPr/>
        <a:lstStyle/>
        <a:p>
          <a:r>
            <a:rPr lang="en-US"/>
            <a:t>Instrument measures volume of blood in each bottle and takes a picture</a:t>
          </a:r>
        </a:p>
      </dgm:t>
    </dgm:pt>
    <dgm:pt modelId="{93D6E51E-ADA1-44E6-A37E-9CCC3331DCDC}" type="parTrans" cxnId="{1E7A4F83-5782-4233-8BEF-6C916BB91730}">
      <dgm:prSet/>
      <dgm:spPr/>
      <dgm:t>
        <a:bodyPr/>
        <a:lstStyle/>
        <a:p>
          <a:endParaRPr lang="en-US"/>
        </a:p>
      </dgm:t>
    </dgm:pt>
    <dgm:pt modelId="{2CAE021A-B432-48F3-8368-D58654237FBA}" type="sibTrans" cxnId="{1E7A4F83-5782-4233-8BEF-6C916BB91730}">
      <dgm:prSet/>
      <dgm:spPr/>
      <dgm:t>
        <a:bodyPr/>
        <a:lstStyle/>
        <a:p>
          <a:endParaRPr lang="en-US"/>
        </a:p>
      </dgm:t>
    </dgm:pt>
    <dgm:pt modelId="{CB77D633-4E49-4C02-B45F-ECDBA5C1D342}">
      <dgm:prSet/>
      <dgm:spPr/>
      <dgm:t>
        <a:bodyPr/>
        <a:lstStyle/>
        <a:p>
          <a:r>
            <a:rPr lang="en-US"/>
            <a:t>Places into a cell for continuous monitoring for 5 days</a:t>
          </a:r>
        </a:p>
      </dgm:t>
    </dgm:pt>
    <dgm:pt modelId="{806D353C-7761-48A4-B534-38DC358FDD8B}" type="parTrans" cxnId="{5252260E-6A65-4D69-ADDA-5CE8637EEE0C}">
      <dgm:prSet/>
      <dgm:spPr/>
      <dgm:t>
        <a:bodyPr/>
        <a:lstStyle/>
        <a:p>
          <a:endParaRPr lang="en-US"/>
        </a:p>
      </dgm:t>
    </dgm:pt>
    <dgm:pt modelId="{EBF6CD0D-49C7-4F5C-A5EA-7A69ABEEE279}" type="sibTrans" cxnId="{5252260E-6A65-4D69-ADDA-5CE8637EEE0C}">
      <dgm:prSet/>
      <dgm:spPr/>
      <dgm:t>
        <a:bodyPr/>
        <a:lstStyle/>
        <a:p>
          <a:endParaRPr lang="en-US"/>
        </a:p>
      </dgm:t>
    </dgm:pt>
    <dgm:pt modelId="{59144DDF-27C7-4A15-9F89-41A554FC957F}">
      <dgm:prSet/>
      <dgm:spPr/>
      <dgm:t>
        <a:bodyPr/>
        <a:lstStyle/>
        <a:p>
          <a:r>
            <a:rPr lang="en-US"/>
            <a:t>Extended incubation time available upon request</a:t>
          </a:r>
        </a:p>
      </dgm:t>
    </dgm:pt>
    <dgm:pt modelId="{99C6D400-621B-4AB4-A616-CEAFDEF7BFCB}" type="parTrans" cxnId="{16BF705C-8A4D-4F87-830D-3060C610AD02}">
      <dgm:prSet/>
      <dgm:spPr/>
      <dgm:t>
        <a:bodyPr/>
        <a:lstStyle/>
        <a:p>
          <a:endParaRPr lang="en-US"/>
        </a:p>
      </dgm:t>
    </dgm:pt>
    <dgm:pt modelId="{0C32A7DC-37F5-46D1-B176-6E6FDD562144}" type="sibTrans" cxnId="{16BF705C-8A4D-4F87-830D-3060C610AD02}">
      <dgm:prSet/>
      <dgm:spPr/>
      <dgm:t>
        <a:bodyPr/>
        <a:lstStyle/>
        <a:p>
          <a:endParaRPr lang="en-US"/>
        </a:p>
      </dgm:t>
    </dgm:pt>
    <dgm:pt modelId="{43B52978-ACFE-4C3B-B538-C57BF15E538E}">
      <dgm:prSet/>
      <dgm:spPr/>
      <dgm:t>
        <a:bodyPr/>
        <a:lstStyle/>
        <a:p>
          <a:r>
            <a:rPr lang="en-US"/>
            <a:t>Rising CO2 levels within the bottle are recognized through a series of sensor readings and plotted graphically.  </a:t>
          </a:r>
        </a:p>
      </dgm:t>
    </dgm:pt>
    <dgm:pt modelId="{8ADB5D03-1FC6-400D-B204-8C6E5F1B1D75}" type="parTrans" cxnId="{DD5F00A6-FF1B-4BF7-99D3-5F1D933463D4}">
      <dgm:prSet/>
      <dgm:spPr/>
      <dgm:t>
        <a:bodyPr/>
        <a:lstStyle/>
        <a:p>
          <a:endParaRPr lang="en-US"/>
        </a:p>
      </dgm:t>
    </dgm:pt>
    <dgm:pt modelId="{6A905B0D-8D22-4B42-B517-081DEFEF16C5}" type="sibTrans" cxnId="{DD5F00A6-FF1B-4BF7-99D3-5F1D933463D4}">
      <dgm:prSet/>
      <dgm:spPr/>
      <dgm:t>
        <a:bodyPr/>
        <a:lstStyle/>
        <a:p>
          <a:endParaRPr lang="en-US"/>
        </a:p>
      </dgm:t>
    </dgm:pt>
    <dgm:pt modelId="{8C6C1F0A-8CC1-469F-BF92-41DFFE3469DC}">
      <dgm:prSet/>
      <dgm:spPr/>
      <dgm:t>
        <a:bodyPr/>
        <a:lstStyle/>
        <a:p>
          <a:r>
            <a:rPr lang="en-US"/>
            <a:t>Once the growth curve has been crosses a threshold, the bottle is determined to be positive, and the instrument alerts the technologist through visual and audible alarms. </a:t>
          </a:r>
        </a:p>
      </dgm:t>
    </dgm:pt>
    <dgm:pt modelId="{3214893F-1B2D-43CF-9A39-5D15D02DC0CA}" type="parTrans" cxnId="{C531F8E9-1A1D-4760-B143-DD360B7EB4A2}">
      <dgm:prSet/>
      <dgm:spPr/>
      <dgm:t>
        <a:bodyPr/>
        <a:lstStyle/>
        <a:p>
          <a:endParaRPr lang="en-US"/>
        </a:p>
      </dgm:t>
    </dgm:pt>
    <dgm:pt modelId="{4BCA473E-ED96-46AA-8321-C0D944216120}" type="sibTrans" cxnId="{C531F8E9-1A1D-4760-B143-DD360B7EB4A2}">
      <dgm:prSet/>
      <dgm:spPr/>
      <dgm:t>
        <a:bodyPr/>
        <a:lstStyle/>
        <a:p>
          <a:endParaRPr lang="en-US"/>
        </a:p>
      </dgm:t>
    </dgm:pt>
    <dgm:pt modelId="{FD0079BB-5C4C-477E-931A-F6D4B4FB2E6D}">
      <dgm:prSet/>
      <dgm:spPr/>
      <dgm:t>
        <a:bodyPr/>
        <a:lstStyle/>
        <a:p>
          <a:r>
            <a:rPr lang="en-US"/>
            <a:t>Bottle is removed from its cell and sent to shoot for removal</a:t>
          </a:r>
        </a:p>
      </dgm:t>
    </dgm:pt>
    <dgm:pt modelId="{51AAA8D1-4A54-43BA-9190-3291552524B1}" type="parTrans" cxnId="{31F2DC76-0645-4A2F-BFD3-DCA63DD4C105}">
      <dgm:prSet/>
      <dgm:spPr/>
      <dgm:t>
        <a:bodyPr/>
        <a:lstStyle/>
        <a:p>
          <a:endParaRPr lang="en-US"/>
        </a:p>
      </dgm:t>
    </dgm:pt>
    <dgm:pt modelId="{CE48EE5B-8EDF-414E-A223-50B840385E49}" type="sibTrans" cxnId="{31F2DC76-0645-4A2F-BFD3-DCA63DD4C105}">
      <dgm:prSet/>
      <dgm:spPr/>
      <dgm:t>
        <a:bodyPr/>
        <a:lstStyle/>
        <a:p>
          <a:endParaRPr lang="en-US"/>
        </a:p>
      </dgm:t>
    </dgm:pt>
    <dgm:pt modelId="{3050D7B3-D3D6-43E3-A4B2-2876DBC31459}" type="pres">
      <dgm:prSet presAssocID="{A00B8A2D-1035-4C73-9C73-EE60E0F77DA7}" presName="Name0" presStyleCnt="0">
        <dgm:presLayoutVars>
          <dgm:dir/>
          <dgm:animLvl val="lvl"/>
          <dgm:resizeHandles val="exact"/>
        </dgm:presLayoutVars>
      </dgm:prSet>
      <dgm:spPr/>
    </dgm:pt>
    <dgm:pt modelId="{5E7EAC03-B622-4872-858C-2D1109C54D78}" type="pres">
      <dgm:prSet presAssocID="{9F827DFB-767B-4B5B-B5F7-852F0DDC672B}" presName="linNode" presStyleCnt="0"/>
      <dgm:spPr/>
    </dgm:pt>
    <dgm:pt modelId="{4BDBB023-2DCE-47D9-9009-F070856B47AB}" type="pres">
      <dgm:prSet presAssocID="{9F827DFB-767B-4B5B-B5F7-852F0DDC672B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FA3F7F37-7521-44F0-8599-680CBE1F2D8F}" type="pres">
      <dgm:prSet presAssocID="{2CAE021A-B432-48F3-8368-D58654237FBA}" presName="sp" presStyleCnt="0"/>
      <dgm:spPr/>
    </dgm:pt>
    <dgm:pt modelId="{61F7F038-0080-4C95-9AA2-6925A80A08CA}" type="pres">
      <dgm:prSet presAssocID="{CB77D633-4E49-4C02-B45F-ECDBA5C1D342}" presName="linNode" presStyleCnt="0"/>
      <dgm:spPr/>
    </dgm:pt>
    <dgm:pt modelId="{C4FF5021-3DA4-49CD-A9D6-0B478A746972}" type="pres">
      <dgm:prSet presAssocID="{CB77D633-4E49-4C02-B45F-ECDBA5C1D342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E11E318C-760C-4643-83E9-D0B849C8010E}" type="pres">
      <dgm:prSet presAssocID="{CB77D633-4E49-4C02-B45F-ECDBA5C1D342}" presName="descendantText" presStyleLbl="alignAccFollowNode1" presStyleIdx="0" presStyleCnt="2">
        <dgm:presLayoutVars>
          <dgm:bulletEnabled val="1"/>
        </dgm:presLayoutVars>
      </dgm:prSet>
      <dgm:spPr/>
    </dgm:pt>
    <dgm:pt modelId="{3DA2C025-537D-4F81-A629-CC66B1496557}" type="pres">
      <dgm:prSet presAssocID="{EBF6CD0D-49C7-4F5C-A5EA-7A69ABEEE279}" presName="sp" presStyleCnt="0"/>
      <dgm:spPr/>
    </dgm:pt>
    <dgm:pt modelId="{1EE4EFB9-472A-4866-9AD4-2E0CE4A11567}" type="pres">
      <dgm:prSet presAssocID="{43B52978-ACFE-4C3B-B538-C57BF15E538E}" presName="linNode" presStyleCnt="0"/>
      <dgm:spPr/>
    </dgm:pt>
    <dgm:pt modelId="{727B172F-C937-4834-B5C4-3251D0EA8C94}" type="pres">
      <dgm:prSet presAssocID="{43B52978-ACFE-4C3B-B538-C57BF15E538E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A65A40E0-7A1E-4D5A-B2EE-B4127CB2CFD7}" type="pres">
      <dgm:prSet presAssocID="{43B52978-ACFE-4C3B-B538-C57BF15E538E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5252260E-6A65-4D69-ADDA-5CE8637EEE0C}" srcId="{A00B8A2D-1035-4C73-9C73-EE60E0F77DA7}" destId="{CB77D633-4E49-4C02-B45F-ECDBA5C1D342}" srcOrd="1" destOrd="0" parTransId="{806D353C-7761-48A4-B534-38DC358FDD8B}" sibTransId="{EBF6CD0D-49C7-4F5C-A5EA-7A69ABEEE279}"/>
    <dgm:cxn modelId="{3DD1711E-D9AE-4B4E-A150-4B73C8B44EC0}" type="presOf" srcId="{59144DDF-27C7-4A15-9F89-41A554FC957F}" destId="{E11E318C-760C-4643-83E9-D0B849C8010E}" srcOrd="0" destOrd="0" presId="urn:microsoft.com/office/officeart/2005/8/layout/vList5"/>
    <dgm:cxn modelId="{579D812B-F13C-4B9F-B0F3-11B3A8F0DA9D}" type="presOf" srcId="{CB77D633-4E49-4C02-B45F-ECDBA5C1D342}" destId="{C4FF5021-3DA4-49CD-A9D6-0B478A746972}" srcOrd="0" destOrd="0" presId="urn:microsoft.com/office/officeart/2005/8/layout/vList5"/>
    <dgm:cxn modelId="{4237023A-342A-4A26-B4F0-2532E4DABA46}" type="presOf" srcId="{FD0079BB-5C4C-477E-931A-F6D4B4FB2E6D}" destId="{A65A40E0-7A1E-4D5A-B2EE-B4127CB2CFD7}" srcOrd="0" destOrd="1" presId="urn:microsoft.com/office/officeart/2005/8/layout/vList5"/>
    <dgm:cxn modelId="{16BF705C-8A4D-4F87-830D-3060C610AD02}" srcId="{CB77D633-4E49-4C02-B45F-ECDBA5C1D342}" destId="{59144DDF-27C7-4A15-9F89-41A554FC957F}" srcOrd="0" destOrd="0" parTransId="{99C6D400-621B-4AB4-A616-CEAFDEF7BFCB}" sibTransId="{0C32A7DC-37F5-46D1-B176-6E6FDD562144}"/>
    <dgm:cxn modelId="{A6DE885D-A1E6-4D47-8F84-94ADD6F3FDEF}" type="presOf" srcId="{8C6C1F0A-8CC1-469F-BF92-41DFFE3469DC}" destId="{A65A40E0-7A1E-4D5A-B2EE-B4127CB2CFD7}" srcOrd="0" destOrd="0" presId="urn:microsoft.com/office/officeart/2005/8/layout/vList5"/>
    <dgm:cxn modelId="{31F2DC76-0645-4A2F-BFD3-DCA63DD4C105}" srcId="{43B52978-ACFE-4C3B-B538-C57BF15E538E}" destId="{FD0079BB-5C4C-477E-931A-F6D4B4FB2E6D}" srcOrd="1" destOrd="0" parTransId="{51AAA8D1-4A54-43BA-9190-3291552524B1}" sibTransId="{CE48EE5B-8EDF-414E-A223-50B840385E49}"/>
    <dgm:cxn modelId="{1E7A4F83-5782-4233-8BEF-6C916BB91730}" srcId="{A00B8A2D-1035-4C73-9C73-EE60E0F77DA7}" destId="{9F827DFB-767B-4B5B-B5F7-852F0DDC672B}" srcOrd="0" destOrd="0" parTransId="{93D6E51E-ADA1-44E6-A37E-9CCC3331DCDC}" sibTransId="{2CAE021A-B432-48F3-8368-D58654237FBA}"/>
    <dgm:cxn modelId="{0DD7BC88-5E27-45E3-A555-EF15F64239C2}" type="presOf" srcId="{9F827DFB-767B-4B5B-B5F7-852F0DDC672B}" destId="{4BDBB023-2DCE-47D9-9009-F070856B47AB}" srcOrd="0" destOrd="0" presId="urn:microsoft.com/office/officeart/2005/8/layout/vList5"/>
    <dgm:cxn modelId="{B83FA09E-94F6-4FF3-B73C-0BCEF89A7EEF}" type="presOf" srcId="{A00B8A2D-1035-4C73-9C73-EE60E0F77DA7}" destId="{3050D7B3-D3D6-43E3-A4B2-2876DBC31459}" srcOrd="0" destOrd="0" presId="urn:microsoft.com/office/officeart/2005/8/layout/vList5"/>
    <dgm:cxn modelId="{DD5F00A6-FF1B-4BF7-99D3-5F1D933463D4}" srcId="{A00B8A2D-1035-4C73-9C73-EE60E0F77DA7}" destId="{43B52978-ACFE-4C3B-B538-C57BF15E538E}" srcOrd="2" destOrd="0" parTransId="{8ADB5D03-1FC6-400D-B204-8C6E5F1B1D75}" sibTransId="{6A905B0D-8D22-4B42-B517-081DEFEF16C5}"/>
    <dgm:cxn modelId="{B70FC0CF-C19D-4812-9C1F-E7E7D41699F8}" type="presOf" srcId="{43B52978-ACFE-4C3B-B538-C57BF15E538E}" destId="{727B172F-C937-4834-B5C4-3251D0EA8C94}" srcOrd="0" destOrd="0" presId="urn:microsoft.com/office/officeart/2005/8/layout/vList5"/>
    <dgm:cxn modelId="{C531F8E9-1A1D-4760-B143-DD360B7EB4A2}" srcId="{43B52978-ACFE-4C3B-B538-C57BF15E538E}" destId="{8C6C1F0A-8CC1-469F-BF92-41DFFE3469DC}" srcOrd="0" destOrd="0" parTransId="{3214893F-1B2D-43CF-9A39-5D15D02DC0CA}" sibTransId="{4BCA473E-ED96-46AA-8321-C0D944216120}"/>
    <dgm:cxn modelId="{17F780D4-F6D7-4F0A-AD51-682B728F84F0}" type="presParOf" srcId="{3050D7B3-D3D6-43E3-A4B2-2876DBC31459}" destId="{5E7EAC03-B622-4872-858C-2D1109C54D78}" srcOrd="0" destOrd="0" presId="urn:microsoft.com/office/officeart/2005/8/layout/vList5"/>
    <dgm:cxn modelId="{D641B43E-9745-4036-94B5-CABCEC493970}" type="presParOf" srcId="{5E7EAC03-B622-4872-858C-2D1109C54D78}" destId="{4BDBB023-2DCE-47D9-9009-F070856B47AB}" srcOrd="0" destOrd="0" presId="urn:microsoft.com/office/officeart/2005/8/layout/vList5"/>
    <dgm:cxn modelId="{CEBE314D-8E62-4E8F-9A44-F8E4C2E2BA8C}" type="presParOf" srcId="{3050D7B3-D3D6-43E3-A4B2-2876DBC31459}" destId="{FA3F7F37-7521-44F0-8599-680CBE1F2D8F}" srcOrd="1" destOrd="0" presId="urn:microsoft.com/office/officeart/2005/8/layout/vList5"/>
    <dgm:cxn modelId="{C20ED6DF-69CD-4E30-B638-459DD6308E4C}" type="presParOf" srcId="{3050D7B3-D3D6-43E3-A4B2-2876DBC31459}" destId="{61F7F038-0080-4C95-9AA2-6925A80A08CA}" srcOrd="2" destOrd="0" presId="urn:microsoft.com/office/officeart/2005/8/layout/vList5"/>
    <dgm:cxn modelId="{B90B60AC-397D-45CF-A9B6-F0C75FB13D63}" type="presParOf" srcId="{61F7F038-0080-4C95-9AA2-6925A80A08CA}" destId="{C4FF5021-3DA4-49CD-A9D6-0B478A746972}" srcOrd="0" destOrd="0" presId="urn:microsoft.com/office/officeart/2005/8/layout/vList5"/>
    <dgm:cxn modelId="{E40CDFA9-57CA-43CC-8B70-EB82AF106433}" type="presParOf" srcId="{61F7F038-0080-4C95-9AA2-6925A80A08CA}" destId="{E11E318C-760C-4643-83E9-D0B849C8010E}" srcOrd="1" destOrd="0" presId="urn:microsoft.com/office/officeart/2005/8/layout/vList5"/>
    <dgm:cxn modelId="{0874676C-D9DD-4FA9-85FA-E7881994AF22}" type="presParOf" srcId="{3050D7B3-D3D6-43E3-A4B2-2876DBC31459}" destId="{3DA2C025-537D-4F81-A629-CC66B1496557}" srcOrd="3" destOrd="0" presId="urn:microsoft.com/office/officeart/2005/8/layout/vList5"/>
    <dgm:cxn modelId="{26EDA446-58D1-49E9-845B-17C2A0C5A3BD}" type="presParOf" srcId="{3050D7B3-D3D6-43E3-A4B2-2876DBC31459}" destId="{1EE4EFB9-472A-4866-9AD4-2E0CE4A11567}" srcOrd="4" destOrd="0" presId="urn:microsoft.com/office/officeart/2005/8/layout/vList5"/>
    <dgm:cxn modelId="{0C56F54F-37EC-421D-9C54-E721B6980A65}" type="presParOf" srcId="{1EE4EFB9-472A-4866-9AD4-2E0CE4A11567}" destId="{727B172F-C937-4834-B5C4-3251D0EA8C94}" srcOrd="0" destOrd="0" presId="urn:microsoft.com/office/officeart/2005/8/layout/vList5"/>
    <dgm:cxn modelId="{C320E65A-7FF9-4EF8-AF8C-2C1B38EF5A4B}" type="presParOf" srcId="{1EE4EFB9-472A-4866-9AD4-2E0CE4A11567}" destId="{A65A40E0-7A1E-4D5A-B2EE-B4127CB2CFD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F42DBF-E18E-4402-8DFE-480FA799C519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5A42FFB-B5A4-48D6-BA0E-BC178CAC02FC}">
      <dgm:prSet/>
      <dgm:spPr/>
      <dgm:t>
        <a:bodyPr/>
        <a:lstStyle/>
        <a:p>
          <a:r>
            <a:rPr lang="en-US"/>
            <a:t>Incidence of Bacteremia in selected Clinical situation</a:t>
          </a:r>
        </a:p>
      </dgm:t>
    </dgm:pt>
    <dgm:pt modelId="{D2D77A0B-CBA9-4801-B45C-132B0D6F7F77}" type="parTrans" cxnId="{5FFF420B-46EE-4909-8E60-38F441C45D0F}">
      <dgm:prSet/>
      <dgm:spPr/>
      <dgm:t>
        <a:bodyPr/>
        <a:lstStyle/>
        <a:p>
          <a:endParaRPr lang="en-US"/>
        </a:p>
      </dgm:t>
    </dgm:pt>
    <dgm:pt modelId="{32986AA9-CDB0-4A78-9DE1-9FD8E9FA8DDB}" type="sibTrans" cxnId="{5FFF420B-46EE-4909-8E60-38F441C45D0F}">
      <dgm:prSet/>
      <dgm:spPr/>
      <dgm:t>
        <a:bodyPr/>
        <a:lstStyle/>
        <a:p>
          <a:endParaRPr lang="en-US"/>
        </a:p>
      </dgm:t>
    </dgm:pt>
    <dgm:pt modelId="{F3B876C3-53BB-4DD7-AD82-6789EF23DC3D}">
      <dgm:prSet/>
      <dgm:spPr/>
      <dgm:t>
        <a:bodyPr/>
        <a:lstStyle/>
        <a:p>
          <a:r>
            <a:rPr lang="en-US"/>
            <a:t>Impact of detection of Bacteremia on Clinical management</a:t>
          </a:r>
        </a:p>
      </dgm:t>
    </dgm:pt>
    <dgm:pt modelId="{3BEB0E50-F2AB-479C-986D-70D9C3EA5A6B}" type="parTrans" cxnId="{8E7F38F2-0294-4F63-A268-4F3E934AAB66}">
      <dgm:prSet/>
      <dgm:spPr/>
      <dgm:t>
        <a:bodyPr/>
        <a:lstStyle/>
        <a:p>
          <a:endParaRPr lang="en-US"/>
        </a:p>
      </dgm:t>
    </dgm:pt>
    <dgm:pt modelId="{4D91B10D-50F7-446D-9621-13869384C376}" type="sibTrans" cxnId="{8E7F38F2-0294-4F63-A268-4F3E934AAB66}">
      <dgm:prSet/>
      <dgm:spPr/>
      <dgm:t>
        <a:bodyPr/>
        <a:lstStyle/>
        <a:p>
          <a:endParaRPr lang="en-US"/>
        </a:p>
      </dgm:t>
    </dgm:pt>
    <dgm:pt modelId="{8C78F7E0-9753-4207-B955-601067AB1FC3}" type="pres">
      <dgm:prSet presAssocID="{5BF42DBF-E18E-4402-8DFE-480FA799C519}" presName="outerComposite" presStyleCnt="0">
        <dgm:presLayoutVars>
          <dgm:chMax val="5"/>
          <dgm:dir/>
          <dgm:resizeHandles val="exact"/>
        </dgm:presLayoutVars>
      </dgm:prSet>
      <dgm:spPr/>
    </dgm:pt>
    <dgm:pt modelId="{8F139CBF-11D7-455C-908D-B5E832CCAFB3}" type="pres">
      <dgm:prSet presAssocID="{5BF42DBF-E18E-4402-8DFE-480FA799C519}" presName="dummyMaxCanvas" presStyleCnt="0">
        <dgm:presLayoutVars/>
      </dgm:prSet>
      <dgm:spPr/>
    </dgm:pt>
    <dgm:pt modelId="{1091E45A-7F78-4F3E-AA1C-D3475099337A}" type="pres">
      <dgm:prSet presAssocID="{5BF42DBF-E18E-4402-8DFE-480FA799C519}" presName="TwoNodes_1" presStyleLbl="node1" presStyleIdx="0" presStyleCnt="2">
        <dgm:presLayoutVars>
          <dgm:bulletEnabled val="1"/>
        </dgm:presLayoutVars>
      </dgm:prSet>
      <dgm:spPr/>
    </dgm:pt>
    <dgm:pt modelId="{87E203C9-1C72-4BAD-A4D8-C6532BCB49F2}" type="pres">
      <dgm:prSet presAssocID="{5BF42DBF-E18E-4402-8DFE-480FA799C519}" presName="TwoNodes_2" presStyleLbl="node1" presStyleIdx="1" presStyleCnt="2">
        <dgm:presLayoutVars>
          <dgm:bulletEnabled val="1"/>
        </dgm:presLayoutVars>
      </dgm:prSet>
      <dgm:spPr/>
    </dgm:pt>
    <dgm:pt modelId="{8D6494CB-08AC-4A72-AE1B-279CF938A53C}" type="pres">
      <dgm:prSet presAssocID="{5BF42DBF-E18E-4402-8DFE-480FA799C519}" presName="TwoConn_1-2" presStyleLbl="fgAccFollowNode1" presStyleIdx="0" presStyleCnt="1">
        <dgm:presLayoutVars>
          <dgm:bulletEnabled val="1"/>
        </dgm:presLayoutVars>
      </dgm:prSet>
      <dgm:spPr/>
    </dgm:pt>
    <dgm:pt modelId="{28089B9E-0449-4687-83EB-DF709E4811D9}" type="pres">
      <dgm:prSet presAssocID="{5BF42DBF-E18E-4402-8DFE-480FA799C519}" presName="TwoNodes_1_text" presStyleLbl="node1" presStyleIdx="1" presStyleCnt="2">
        <dgm:presLayoutVars>
          <dgm:bulletEnabled val="1"/>
        </dgm:presLayoutVars>
      </dgm:prSet>
      <dgm:spPr/>
    </dgm:pt>
    <dgm:pt modelId="{57A482AE-BF71-41D5-851A-79308DBCF9A1}" type="pres">
      <dgm:prSet presAssocID="{5BF42DBF-E18E-4402-8DFE-480FA799C519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5FFF420B-46EE-4909-8E60-38F441C45D0F}" srcId="{5BF42DBF-E18E-4402-8DFE-480FA799C519}" destId="{65A42FFB-B5A4-48D6-BA0E-BC178CAC02FC}" srcOrd="0" destOrd="0" parTransId="{D2D77A0B-CBA9-4801-B45C-132B0D6F7F77}" sibTransId="{32986AA9-CDB0-4A78-9DE1-9FD8E9FA8DDB}"/>
    <dgm:cxn modelId="{4C92E361-C413-4638-BA81-5B6C3C3EE59A}" type="presOf" srcId="{65A42FFB-B5A4-48D6-BA0E-BC178CAC02FC}" destId="{28089B9E-0449-4687-83EB-DF709E4811D9}" srcOrd="1" destOrd="0" presId="urn:microsoft.com/office/officeart/2005/8/layout/vProcess5"/>
    <dgm:cxn modelId="{32D1F242-E233-4D38-8447-E1EA69D71D7A}" type="presOf" srcId="{5BF42DBF-E18E-4402-8DFE-480FA799C519}" destId="{8C78F7E0-9753-4207-B955-601067AB1FC3}" srcOrd="0" destOrd="0" presId="urn:microsoft.com/office/officeart/2005/8/layout/vProcess5"/>
    <dgm:cxn modelId="{01318C7A-5222-4129-B337-6D2FA17D0B14}" type="presOf" srcId="{F3B876C3-53BB-4DD7-AD82-6789EF23DC3D}" destId="{87E203C9-1C72-4BAD-A4D8-C6532BCB49F2}" srcOrd="0" destOrd="0" presId="urn:microsoft.com/office/officeart/2005/8/layout/vProcess5"/>
    <dgm:cxn modelId="{A19D9484-FC8C-41D6-949E-7E3FD3250F87}" type="presOf" srcId="{F3B876C3-53BB-4DD7-AD82-6789EF23DC3D}" destId="{57A482AE-BF71-41D5-851A-79308DBCF9A1}" srcOrd="1" destOrd="0" presId="urn:microsoft.com/office/officeart/2005/8/layout/vProcess5"/>
    <dgm:cxn modelId="{1948BB9B-75DE-4C2F-8D6A-2C19ADDDABD9}" type="presOf" srcId="{32986AA9-CDB0-4A78-9DE1-9FD8E9FA8DDB}" destId="{8D6494CB-08AC-4A72-AE1B-279CF938A53C}" srcOrd="0" destOrd="0" presId="urn:microsoft.com/office/officeart/2005/8/layout/vProcess5"/>
    <dgm:cxn modelId="{FBD182AE-9F23-4E0D-91BB-D61D8B33650B}" type="presOf" srcId="{65A42FFB-B5A4-48D6-BA0E-BC178CAC02FC}" destId="{1091E45A-7F78-4F3E-AA1C-D3475099337A}" srcOrd="0" destOrd="0" presId="urn:microsoft.com/office/officeart/2005/8/layout/vProcess5"/>
    <dgm:cxn modelId="{8E7F38F2-0294-4F63-A268-4F3E934AAB66}" srcId="{5BF42DBF-E18E-4402-8DFE-480FA799C519}" destId="{F3B876C3-53BB-4DD7-AD82-6789EF23DC3D}" srcOrd="1" destOrd="0" parTransId="{3BEB0E50-F2AB-479C-986D-70D9C3EA5A6B}" sibTransId="{4D91B10D-50F7-446D-9621-13869384C376}"/>
    <dgm:cxn modelId="{92EA1B5B-C35A-4B31-BA81-8AF6A588EEF2}" type="presParOf" srcId="{8C78F7E0-9753-4207-B955-601067AB1FC3}" destId="{8F139CBF-11D7-455C-908D-B5E832CCAFB3}" srcOrd="0" destOrd="0" presId="urn:microsoft.com/office/officeart/2005/8/layout/vProcess5"/>
    <dgm:cxn modelId="{9F554375-76C4-42C8-B149-44DF45754990}" type="presParOf" srcId="{8C78F7E0-9753-4207-B955-601067AB1FC3}" destId="{1091E45A-7F78-4F3E-AA1C-D3475099337A}" srcOrd="1" destOrd="0" presId="urn:microsoft.com/office/officeart/2005/8/layout/vProcess5"/>
    <dgm:cxn modelId="{9097B333-3834-4B87-8372-9777A035CDC6}" type="presParOf" srcId="{8C78F7E0-9753-4207-B955-601067AB1FC3}" destId="{87E203C9-1C72-4BAD-A4D8-C6532BCB49F2}" srcOrd="2" destOrd="0" presId="urn:microsoft.com/office/officeart/2005/8/layout/vProcess5"/>
    <dgm:cxn modelId="{58305951-F151-4B59-B4F9-7C2C1CAC629F}" type="presParOf" srcId="{8C78F7E0-9753-4207-B955-601067AB1FC3}" destId="{8D6494CB-08AC-4A72-AE1B-279CF938A53C}" srcOrd="3" destOrd="0" presId="urn:microsoft.com/office/officeart/2005/8/layout/vProcess5"/>
    <dgm:cxn modelId="{78760886-5A3C-4B1C-B466-6E5CB05AE25B}" type="presParOf" srcId="{8C78F7E0-9753-4207-B955-601067AB1FC3}" destId="{28089B9E-0449-4687-83EB-DF709E4811D9}" srcOrd="4" destOrd="0" presId="urn:microsoft.com/office/officeart/2005/8/layout/vProcess5"/>
    <dgm:cxn modelId="{F5823337-D0F0-4B16-B049-901797BF1EAF}" type="presParOf" srcId="{8C78F7E0-9753-4207-B955-601067AB1FC3}" destId="{57A482AE-BF71-41D5-851A-79308DBCF9A1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07CB5D-7701-4452-B43B-B4B91AAE03BF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646FD76-FB67-4A14-ADB3-8A9334185316}">
      <dgm:prSet/>
      <dgm:spPr/>
      <dgm:t>
        <a:bodyPr/>
        <a:lstStyle/>
        <a:p>
          <a:r>
            <a:rPr lang="en-US"/>
            <a:t>MSSA</a:t>
          </a:r>
        </a:p>
      </dgm:t>
    </dgm:pt>
    <dgm:pt modelId="{83038656-AB23-4F96-9789-657DCA4B4BA3}" type="parTrans" cxnId="{EB74B538-F6CE-4E16-AB16-C0E2EF4784E5}">
      <dgm:prSet/>
      <dgm:spPr/>
      <dgm:t>
        <a:bodyPr/>
        <a:lstStyle/>
        <a:p>
          <a:endParaRPr lang="en-US"/>
        </a:p>
      </dgm:t>
    </dgm:pt>
    <dgm:pt modelId="{0A7B069E-C257-4431-8253-751DDF761CCB}" type="sibTrans" cxnId="{EB74B538-F6CE-4E16-AB16-C0E2EF4784E5}">
      <dgm:prSet/>
      <dgm:spPr/>
      <dgm:t>
        <a:bodyPr/>
        <a:lstStyle/>
        <a:p>
          <a:endParaRPr lang="en-US"/>
        </a:p>
      </dgm:t>
    </dgm:pt>
    <dgm:pt modelId="{E9098B82-74A5-40FE-91CB-5067FA97DE5E}">
      <dgm:prSet/>
      <dgm:spPr/>
      <dgm:t>
        <a:bodyPr/>
        <a:lstStyle/>
        <a:p>
          <a:r>
            <a:rPr lang="en-US"/>
            <a:t>1st generation cephalosporin (cefazolin) or antistaphylococcal PCN (nafcillin)</a:t>
          </a:r>
        </a:p>
      </dgm:t>
    </dgm:pt>
    <dgm:pt modelId="{D4BD6988-6DAC-4F7E-BD4F-9E5132C45480}" type="parTrans" cxnId="{E5CD52F1-0AA7-4B4E-98E9-3310F09A5F1E}">
      <dgm:prSet/>
      <dgm:spPr/>
      <dgm:t>
        <a:bodyPr/>
        <a:lstStyle/>
        <a:p>
          <a:endParaRPr lang="en-US"/>
        </a:p>
      </dgm:t>
    </dgm:pt>
    <dgm:pt modelId="{1E53D893-6B2F-4A6F-9010-6CB10A40CBC8}" type="sibTrans" cxnId="{E5CD52F1-0AA7-4B4E-98E9-3310F09A5F1E}">
      <dgm:prSet/>
      <dgm:spPr/>
      <dgm:t>
        <a:bodyPr/>
        <a:lstStyle/>
        <a:p>
          <a:endParaRPr lang="en-US"/>
        </a:p>
      </dgm:t>
    </dgm:pt>
    <dgm:pt modelId="{4BA94B96-B191-4A9C-A526-158A6FF0AAB2}">
      <dgm:prSet/>
      <dgm:spPr/>
      <dgm:t>
        <a:bodyPr/>
        <a:lstStyle/>
        <a:p>
          <a:r>
            <a:rPr lang="en-US"/>
            <a:t>Oral step down: 1st gen cephalosporins (cephalexin) or PCN (dicloxacillin)</a:t>
          </a:r>
        </a:p>
      </dgm:t>
    </dgm:pt>
    <dgm:pt modelId="{59F2F8AD-DFF8-4EE1-886B-5945D97E610A}" type="parTrans" cxnId="{B979380A-0DB1-4DA3-9E00-591E262BAA5D}">
      <dgm:prSet/>
      <dgm:spPr/>
      <dgm:t>
        <a:bodyPr/>
        <a:lstStyle/>
        <a:p>
          <a:endParaRPr lang="en-US"/>
        </a:p>
      </dgm:t>
    </dgm:pt>
    <dgm:pt modelId="{DA34E486-0C23-4ADA-9794-EE4457722359}" type="sibTrans" cxnId="{B979380A-0DB1-4DA3-9E00-591E262BAA5D}">
      <dgm:prSet/>
      <dgm:spPr/>
      <dgm:t>
        <a:bodyPr/>
        <a:lstStyle/>
        <a:p>
          <a:endParaRPr lang="en-US"/>
        </a:p>
      </dgm:t>
    </dgm:pt>
    <dgm:pt modelId="{47231992-10B5-4FCA-AFC4-883EB6B45724}">
      <dgm:prSet/>
      <dgm:spPr/>
      <dgm:t>
        <a:bodyPr/>
        <a:lstStyle/>
        <a:p>
          <a:r>
            <a:rPr lang="en-US"/>
            <a:t>MRSA</a:t>
          </a:r>
        </a:p>
      </dgm:t>
    </dgm:pt>
    <dgm:pt modelId="{7965A9D7-B3D8-445F-88D9-2B3F3012D8E9}" type="parTrans" cxnId="{0FDEDF70-0C52-4B48-BC58-68B2187EBA69}">
      <dgm:prSet/>
      <dgm:spPr/>
      <dgm:t>
        <a:bodyPr/>
        <a:lstStyle/>
        <a:p>
          <a:endParaRPr lang="en-US"/>
        </a:p>
      </dgm:t>
    </dgm:pt>
    <dgm:pt modelId="{4504C435-85D5-4DD5-A01C-057602B60591}" type="sibTrans" cxnId="{0FDEDF70-0C52-4B48-BC58-68B2187EBA69}">
      <dgm:prSet/>
      <dgm:spPr/>
      <dgm:t>
        <a:bodyPr/>
        <a:lstStyle/>
        <a:p>
          <a:endParaRPr lang="en-US"/>
        </a:p>
      </dgm:t>
    </dgm:pt>
    <dgm:pt modelId="{0CB20730-8EE1-411D-93C1-B01A9D091DC4}">
      <dgm:prSet/>
      <dgm:spPr/>
      <dgm:t>
        <a:bodyPr/>
        <a:lstStyle/>
        <a:p>
          <a:r>
            <a:rPr lang="en-US"/>
            <a:t>Vancomycin: provided AUC/MIC of 400-600mg/h/lit can be achieved</a:t>
          </a:r>
        </a:p>
      </dgm:t>
    </dgm:pt>
    <dgm:pt modelId="{AC0DF184-B752-4AE2-BD09-0002F08FE328}" type="parTrans" cxnId="{E6784384-EECC-4905-B906-A906FF805DB8}">
      <dgm:prSet/>
      <dgm:spPr/>
      <dgm:t>
        <a:bodyPr/>
        <a:lstStyle/>
        <a:p>
          <a:endParaRPr lang="en-US"/>
        </a:p>
      </dgm:t>
    </dgm:pt>
    <dgm:pt modelId="{680F17AA-AF46-4FCE-B691-F3251D83F6C5}" type="sibTrans" cxnId="{E6784384-EECC-4905-B906-A906FF805DB8}">
      <dgm:prSet/>
      <dgm:spPr/>
      <dgm:t>
        <a:bodyPr/>
        <a:lstStyle/>
        <a:p>
          <a:endParaRPr lang="en-US"/>
        </a:p>
      </dgm:t>
    </dgm:pt>
    <dgm:pt modelId="{76F080AF-8D7C-4909-8F40-6BD9DE84F366}">
      <dgm:prSet/>
      <dgm:spPr/>
      <dgm:t>
        <a:bodyPr/>
        <a:lstStyle/>
        <a:p>
          <a:r>
            <a:rPr lang="en-US"/>
            <a:t>Daptomycin +/- Beta-Lactam: "See-saw" effect</a:t>
          </a:r>
        </a:p>
      </dgm:t>
    </dgm:pt>
    <dgm:pt modelId="{3EE639F3-154F-4736-8D70-B8CB774BC7C3}" type="parTrans" cxnId="{3306149A-15D6-4E2F-92A4-3618FDB08261}">
      <dgm:prSet/>
      <dgm:spPr/>
      <dgm:t>
        <a:bodyPr/>
        <a:lstStyle/>
        <a:p>
          <a:endParaRPr lang="en-US"/>
        </a:p>
      </dgm:t>
    </dgm:pt>
    <dgm:pt modelId="{09EF7E30-D7B8-4122-83FE-120133F0D696}" type="sibTrans" cxnId="{3306149A-15D6-4E2F-92A4-3618FDB08261}">
      <dgm:prSet/>
      <dgm:spPr/>
      <dgm:t>
        <a:bodyPr/>
        <a:lstStyle/>
        <a:p>
          <a:endParaRPr lang="en-US"/>
        </a:p>
      </dgm:t>
    </dgm:pt>
    <dgm:pt modelId="{5340BC61-C5A2-46D0-95C4-567A6796167E}">
      <dgm:prSet/>
      <dgm:spPr/>
      <dgm:t>
        <a:bodyPr/>
        <a:lstStyle/>
        <a:p>
          <a:r>
            <a:rPr lang="en-US"/>
            <a:t>New 5th gen cephalosporins: Ceftaroline, Ceftobiprole: not approved for BSI</a:t>
          </a:r>
        </a:p>
      </dgm:t>
    </dgm:pt>
    <dgm:pt modelId="{4F148C37-9FBA-4C23-BD2B-C1F0558F86B1}" type="parTrans" cxnId="{749F2F71-DF3F-4ACC-AEB1-0C2DD4E01FDE}">
      <dgm:prSet/>
      <dgm:spPr/>
      <dgm:t>
        <a:bodyPr/>
        <a:lstStyle/>
        <a:p>
          <a:endParaRPr lang="en-US"/>
        </a:p>
      </dgm:t>
    </dgm:pt>
    <dgm:pt modelId="{88E0C3B1-1A96-4A4A-BE64-8669E0BA18C3}" type="sibTrans" cxnId="{749F2F71-DF3F-4ACC-AEB1-0C2DD4E01FDE}">
      <dgm:prSet/>
      <dgm:spPr/>
      <dgm:t>
        <a:bodyPr/>
        <a:lstStyle/>
        <a:p>
          <a:endParaRPr lang="en-US"/>
        </a:p>
      </dgm:t>
    </dgm:pt>
    <dgm:pt modelId="{4E46CF49-EAE9-4F3B-89D6-5E3C7244F127}">
      <dgm:prSet/>
      <dgm:spPr/>
      <dgm:t>
        <a:bodyPr/>
        <a:lstStyle/>
        <a:p>
          <a:r>
            <a:rPr lang="en-US"/>
            <a:t>Long-acting glycopeptides: Dalbavancin, Oritavancin</a:t>
          </a:r>
        </a:p>
      </dgm:t>
    </dgm:pt>
    <dgm:pt modelId="{60E62804-65F2-4484-BE37-8FC09E28F79A}" type="parTrans" cxnId="{3FEAB0D5-7076-4558-8890-8DB84F093231}">
      <dgm:prSet/>
      <dgm:spPr/>
      <dgm:t>
        <a:bodyPr/>
        <a:lstStyle/>
        <a:p>
          <a:endParaRPr lang="en-US"/>
        </a:p>
      </dgm:t>
    </dgm:pt>
    <dgm:pt modelId="{C9CEE773-54F8-4C64-9F50-F3F9E3EF8845}" type="sibTrans" cxnId="{3FEAB0D5-7076-4558-8890-8DB84F093231}">
      <dgm:prSet/>
      <dgm:spPr/>
      <dgm:t>
        <a:bodyPr/>
        <a:lstStyle/>
        <a:p>
          <a:endParaRPr lang="en-US"/>
        </a:p>
      </dgm:t>
    </dgm:pt>
    <dgm:pt modelId="{B95FB834-D464-4567-85AD-9A945C88A6AF}">
      <dgm:prSet/>
      <dgm:spPr/>
      <dgm:t>
        <a:bodyPr/>
        <a:lstStyle/>
        <a:p>
          <a:r>
            <a:rPr lang="en-US"/>
            <a:t>Oral Step Down: Linezolid, combination Cipro/Rifampin</a:t>
          </a:r>
        </a:p>
      </dgm:t>
    </dgm:pt>
    <dgm:pt modelId="{7D7CF34F-E393-49F2-91B1-7C8160211E99}" type="parTrans" cxnId="{514D6384-A5D3-46FC-8864-80900A7C2C5A}">
      <dgm:prSet/>
      <dgm:spPr/>
      <dgm:t>
        <a:bodyPr/>
        <a:lstStyle/>
        <a:p>
          <a:endParaRPr lang="en-US"/>
        </a:p>
      </dgm:t>
    </dgm:pt>
    <dgm:pt modelId="{B8B047C4-9780-4E27-BDB0-E9598F8911FB}" type="sibTrans" cxnId="{514D6384-A5D3-46FC-8864-80900A7C2C5A}">
      <dgm:prSet/>
      <dgm:spPr/>
      <dgm:t>
        <a:bodyPr/>
        <a:lstStyle/>
        <a:p>
          <a:endParaRPr lang="en-US"/>
        </a:p>
      </dgm:t>
    </dgm:pt>
    <dgm:pt modelId="{2F85FE67-50EE-459F-95E7-04BE56F18EDD}" type="pres">
      <dgm:prSet presAssocID="{9107CB5D-7701-4452-B43B-B4B91AAE03BF}" presName="linear" presStyleCnt="0">
        <dgm:presLayoutVars>
          <dgm:dir/>
          <dgm:animLvl val="lvl"/>
          <dgm:resizeHandles val="exact"/>
        </dgm:presLayoutVars>
      </dgm:prSet>
      <dgm:spPr/>
    </dgm:pt>
    <dgm:pt modelId="{28DF07D8-FFE4-4F38-8C1D-B0C752635797}" type="pres">
      <dgm:prSet presAssocID="{F646FD76-FB67-4A14-ADB3-8A9334185316}" presName="parentLin" presStyleCnt="0"/>
      <dgm:spPr/>
    </dgm:pt>
    <dgm:pt modelId="{C2075D88-E072-4500-9CF7-0018CDFB31AF}" type="pres">
      <dgm:prSet presAssocID="{F646FD76-FB67-4A14-ADB3-8A9334185316}" presName="parentLeftMargin" presStyleLbl="node1" presStyleIdx="0" presStyleCnt="2"/>
      <dgm:spPr/>
    </dgm:pt>
    <dgm:pt modelId="{8ECA9C8A-B9ED-41E8-928E-3696ED46FF0E}" type="pres">
      <dgm:prSet presAssocID="{F646FD76-FB67-4A14-ADB3-8A933418531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EFFF166-2341-4888-86C8-172B43D93A83}" type="pres">
      <dgm:prSet presAssocID="{F646FD76-FB67-4A14-ADB3-8A9334185316}" presName="negativeSpace" presStyleCnt="0"/>
      <dgm:spPr/>
    </dgm:pt>
    <dgm:pt modelId="{4EA949CE-5832-4D99-B4D3-C9437BD14151}" type="pres">
      <dgm:prSet presAssocID="{F646FD76-FB67-4A14-ADB3-8A9334185316}" presName="childText" presStyleLbl="conFgAcc1" presStyleIdx="0" presStyleCnt="2">
        <dgm:presLayoutVars>
          <dgm:bulletEnabled val="1"/>
        </dgm:presLayoutVars>
      </dgm:prSet>
      <dgm:spPr/>
    </dgm:pt>
    <dgm:pt modelId="{234DF6AB-1166-421D-8B97-49B5F0A49D07}" type="pres">
      <dgm:prSet presAssocID="{0A7B069E-C257-4431-8253-751DDF761CCB}" presName="spaceBetweenRectangles" presStyleCnt="0"/>
      <dgm:spPr/>
    </dgm:pt>
    <dgm:pt modelId="{F5DB1BDA-3241-4796-AD21-227AB88F8AE4}" type="pres">
      <dgm:prSet presAssocID="{47231992-10B5-4FCA-AFC4-883EB6B45724}" presName="parentLin" presStyleCnt="0"/>
      <dgm:spPr/>
    </dgm:pt>
    <dgm:pt modelId="{A22697F2-7213-40D2-82FD-FF221CC76E48}" type="pres">
      <dgm:prSet presAssocID="{47231992-10B5-4FCA-AFC4-883EB6B45724}" presName="parentLeftMargin" presStyleLbl="node1" presStyleIdx="0" presStyleCnt="2"/>
      <dgm:spPr/>
    </dgm:pt>
    <dgm:pt modelId="{B5A184ED-460F-42E0-A830-D362A169A511}" type="pres">
      <dgm:prSet presAssocID="{47231992-10B5-4FCA-AFC4-883EB6B4572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237A2C1-55BE-4EC8-96A5-845C5751EB67}" type="pres">
      <dgm:prSet presAssocID="{47231992-10B5-4FCA-AFC4-883EB6B45724}" presName="negativeSpace" presStyleCnt="0"/>
      <dgm:spPr/>
    </dgm:pt>
    <dgm:pt modelId="{FC958470-B8AC-406D-A5FD-48A231BCC5BD}" type="pres">
      <dgm:prSet presAssocID="{47231992-10B5-4FCA-AFC4-883EB6B4572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979380A-0DB1-4DA3-9E00-591E262BAA5D}" srcId="{F646FD76-FB67-4A14-ADB3-8A9334185316}" destId="{4BA94B96-B191-4A9C-A526-158A6FF0AAB2}" srcOrd="1" destOrd="0" parTransId="{59F2F8AD-DFF8-4EE1-886B-5945D97E610A}" sibTransId="{DA34E486-0C23-4ADA-9794-EE4457722359}"/>
    <dgm:cxn modelId="{6169A12A-C7E2-4CDA-BDF9-C6DCD635D658}" type="presOf" srcId="{E9098B82-74A5-40FE-91CB-5067FA97DE5E}" destId="{4EA949CE-5832-4D99-B4D3-C9437BD14151}" srcOrd="0" destOrd="0" presId="urn:microsoft.com/office/officeart/2005/8/layout/list1"/>
    <dgm:cxn modelId="{F5677131-ABB8-4B0A-A449-BEFFA2A8B8BC}" type="presOf" srcId="{47231992-10B5-4FCA-AFC4-883EB6B45724}" destId="{A22697F2-7213-40D2-82FD-FF221CC76E48}" srcOrd="0" destOrd="0" presId="urn:microsoft.com/office/officeart/2005/8/layout/list1"/>
    <dgm:cxn modelId="{EB74B538-F6CE-4E16-AB16-C0E2EF4784E5}" srcId="{9107CB5D-7701-4452-B43B-B4B91AAE03BF}" destId="{F646FD76-FB67-4A14-ADB3-8A9334185316}" srcOrd="0" destOrd="0" parTransId="{83038656-AB23-4F96-9789-657DCA4B4BA3}" sibTransId="{0A7B069E-C257-4431-8253-751DDF761CCB}"/>
    <dgm:cxn modelId="{263D665C-2913-480E-9A62-B9710B1CD084}" type="presOf" srcId="{4E46CF49-EAE9-4F3B-89D6-5E3C7244F127}" destId="{FC958470-B8AC-406D-A5FD-48A231BCC5BD}" srcOrd="0" destOrd="3" presId="urn:microsoft.com/office/officeart/2005/8/layout/list1"/>
    <dgm:cxn modelId="{D33EAC45-7653-42E8-8D32-488421865538}" type="presOf" srcId="{B95FB834-D464-4567-85AD-9A945C88A6AF}" destId="{FC958470-B8AC-406D-A5FD-48A231BCC5BD}" srcOrd="0" destOrd="4" presId="urn:microsoft.com/office/officeart/2005/8/layout/list1"/>
    <dgm:cxn modelId="{560A9F69-7011-4DEB-8854-99E8205D92DB}" type="presOf" srcId="{0CB20730-8EE1-411D-93C1-B01A9D091DC4}" destId="{FC958470-B8AC-406D-A5FD-48A231BCC5BD}" srcOrd="0" destOrd="0" presId="urn:microsoft.com/office/officeart/2005/8/layout/list1"/>
    <dgm:cxn modelId="{0FDEDF70-0C52-4B48-BC58-68B2187EBA69}" srcId="{9107CB5D-7701-4452-B43B-B4B91AAE03BF}" destId="{47231992-10B5-4FCA-AFC4-883EB6B45724}" srcOrd="1" destOrd="0" parTransId="{7965A9D7-B3D8-445F-88D9-2B3F3012D8E9}" sibTransId="{4504C435-85D5-4DD5-A01C-057602B60591}"/>
    <dgm:cxn modelId="{749F2F71-DF3F-4ACC-AEB1-0C2DD4E01FDE}" srcId="{47231992-10B5-4FCA-AFC4-883EB6B45724}" destId="{5340BC61-C5A2-46D0-95C4-567A6796167E}" srcOrd="2" destOrd="0" parTransId="{4F148C37-9FBA-4C23-BD2B-C1F0558F86B1}" sibTransId="{88E0C3B1-1A96-4A4A-BE64-8669E0BA18C3}"/>
    <dgm:cxn modelId="{0C4C7A7A-C84E-4FFF-9A44-FE1619EF4AF3}" type="presOf" srcId="{9107CB5D-7701-4452-B43B-B4B91AAE03BF}" destId="{2F85FE67-50EE-459F-95E7-04BE56F18EDD}" srcOrd="0" destOrd="0" presId="urn:microsoft.com/office/officeart/2005/8/layout/list1"/>
    <dgm:cxn modelId="{514D6384-A5D3-46FC-8864-80900A7C2C5A}" srcId="{47231992-10B5-4FCA-AFC4-883EB6B45724}" destId="{B95FB834-D464-4567-85AD-9A945C88A6AF}" srcOrd="4" destOrd="0" parTransId="{7D7CF34F-E393-49F2-91B1-7C8160211E99}" sibTransId="{B8B047C4-9780-4E27-BDB0-E9598F8911FB}"/>
    <dgm:cxn modelId="{E6784384-EECC-4905-B906-A906FF805DB8}" srcId="{47231992-10B5-4FCA-AFC4-883EB6B45724}" destId="{0CB20730-8EE1-411D-93C1-B01A9D091DC4}" srcOrd="0" destOrd="0" parTransId="{AC0DF184-B752-4AE2-BD09-0002F08FE328}" sibTransId="{680F17AA-AF46-4FCE-B691-F3251D83F6C5}"/>
    <dgm:cxn modelId="{01E2D98F-102F-4FCD-9976-366270547357}" type="presOf" srcId="{4BA94B96-B191-4A9C-A526-158A6FF0AAB2}" destId="{4EA949CE-5832-4D99-B4D3-C9437BD14151}" srcOrd="0" destOrd="1" presId="urn:microsoft.com/office/officeart/2005/8/layout/list1"/>
    <dgm:cxn modelId="{3306149A-15D6-4E2F-92A4-3618FDB08261}" srcId="{47231992-10B5-4FCA-AFC4-883EB6B45724}" destId="{76F080AF-8D7C-4909-8F40-6BD9DE84F366}" srcOrd="1" destOrd="0" parTransId="{3EE639F3-154F-4736-8D70-B8CB774BC7C3}" sibTransId="{09EF7E30-D7B8-4122-83FE-120133F0D696}"/>
    <dgm:cxn modelId="{9DAFCA9A-9D33-4B4B-8EF5-AEEE60B6EB4A}" type="presOf" srcId="{76F080AF-8D7C-4909-8F40-6BD9DE84F366}" destId="{FC958470-B8AC-406D-A5FD-48A231BCC5BD}" srcOrd="0" destOrd="1" presId="urn:microsoft.com/office/officeart/2005/8/layout/list1"/>
    <dgm:cxn modelId="{EC94A7B3-0FDB-47CA-9451-39BD1C16F3CE}" type="presOf" srcId="{F646FD76-FB67-4A14-ADB3-8A9334185316}" destId="{C2075D88-E072-4500-9CF7-0018CDFB31AF}" srcOrd="0" destOrd="0" presId="urn:microsoft.com/office/officeart/2005/8/layout/list1"/>
    <dgm:cxn modelId="{AC13AFB8-BDC8-46CF-BF97-5695D599110F}" type="presOf" srcId="{47231992-10B5-4FCA-AFC4-883EB6B45724}" destId="{B5A184ED-460F-42E0-A830-D362A169A511}" srcOrd="1" destOrd="0" presId="urn:microsoft.com/office/officeart/2005/8/layout/list1"/>
    <dgm:cxn modelId="{1297AEC6-E698-427F-871D-373100F57B70}" type="presOf" srcId="{F646FD76-FB67-4A14-ADB3-8A9334185316}" destId="{8ECA9C8A-B9ED-41E8-928E-3696ED46FF0E}" srcOrd="1" destOrd="0" presId="urn:microsoft.com/office/officeart/2005/8/layout/list1"/>
    <dgm:cxn modelId="{43C4EAC8-0396-4620-AF6B-2C845D89FEC3}" type="presOf" srcId="{5340BC61-C5A2-46D0-95C4-567A6796167E}" destId="{FC958470-B8AC-406D-A5FD-48A231BCC5BD}" srcOrd="0" destOrd="2" presId="urn:microsoft.com/office/officeart/2005/8/layout/list1"/>
    <dgm:cxn modelId="{3FEAB0D5-7076-4558-8890-8DB84F093231}" srcId="{47231992-10B5-4FCA-AFC4-883EB6B45724}" destId="{4E46CF49-EAE9-4F3B-89D6-5E3C7244F127}" srcOrd="3" destOrd="0" parTransId="{60E62804-65F2-4484-BE37-8FC09E28F79A}" sibTransId="{C9CEE773-54F8-4C64-9F50-F3F9E3EF8845}"/>
    <dgm:cxn modelId="{E5CD52F1-0AA7-4B4E-98E9-3310F09A5F1E}" srcId="{F646FD76-FB67-4A14-ADB3-8A9334185316}" destId="{E9098B82-74A5-40FE-91CB-5067FA97DE5E}" srcOrd="0" destOrd="0" parTransId="{D4BD6988-6DAC-4F7E-BD4F-9E5132C45480}" sibTransId="{1E53D893-6B2F-4A6F-9010-6CB10A40CBC8}"/>
    <dgm:cxn modelId="{2B1612BF-93AB-4B30-8BED-DBDF11EFFBB6}" type="presParOf" srcId="{2F85FE67-50EE-459F-95E7-04BE56F18EDD}" destId="{28DF07D8-FFE4-4F38-8C1D-B0C752635797}" srcOrd="0" destOrd="0" presId="urn:microsoft.com/office/officeart/2005/8/layout/list1"/>
    <dgm:cxn modelId="{FD8F2F3F-2D09-44D9-A44E-62B6BB234ED3}" type="presParOf" srcId="{28DF07D8-FFE4-4F38-8C1D-B0C752635797}" destId="{C2075D88-E072-4500-9CF7-0018CDFB31AF}" srcOrd="0" destOrd="0" presId="urn:microsoft.com/office/officeart/2005/8/layout/list1"/>
    <dgm:cxn modelId="{A7D1FB41-5BED-4397-90FB-1C2ACB3F230D}" type="presParOf" srcId="{28DF07D8-FFE4-4F38-8C1D-B0C752635797}" destId="{8ECA9C8A-B9ED-41E8-928E-3696ED46FF0E}" srcOrd="1" destOrd="0" presId="urn:microsoft.com/office/officeart/2005/8/layout/list1"/>
    <dgm:cxn modelId="{694C0F2A-8352-424F-87D2-D1AD5EF2D66F}" type="presParOf" srcId="{2F85FE67-50EE-459F-95E7-04BE56F18EDD}" destId="{5EFFF166-2341-4888-86C8-172B43D93A83}" srcOrd="1" destOrd="0" presId="urn:microsoft.com/office/officeart/2005/8/layout/list1"/>
    <dgm:cxn modelId="{CD7BE5D6-519B-4F45-BCE7-750EB7FDB12E}" type="presParOf" srcId="{2F85FE67-50EE-459F-95E7-04BE56F18EDD}" destId="{4EA949CE-5832-4D99-B4D3-C9437BD14151}" srcOrd="2" destOrd="0" presId="urn:microsoft.com/office/officeart/2005/8/layout/list1"/>
    <dgm:cxn modelId="{483E0B0E-6E0C-4A61-AEBE-7EC32DA55A39}" type="presParOf" srcId="{2F85FE67-50EE-459F-95E7-04BE56F18EDD}" destId="{234DF6AB-1166-421D-8B97-49B5F0A49D07}" srcOrd="3" destOrd="0" presId="urn:microsoft.com/office/officeart/2005/8/layout/list1"/>
    <dgm:cxn modelId="{B843DBB4-9BF8-40CF-9DB4-F47B5E1B576A}" type="presParOf" srcId="{2F85FE67-50EE-459F-95E7-04BE56F18EDD}" destId="{F5DB1BDA-3241-4796-AD21-227AB88F8AE4}" srcOrd="4" destOrd="0" presId="urn:microsoft.com/office/officeart/2005/8/layout/list1"/>
    <dgm:cxn modelId="{1C76B575-792C-4803-9A78-3F031C4149FB}" type="presParOf" srcId="{F5DB1BDA-3241-4796-AD21-227AB88F8AE4}" destId="{A22697F2-7213-40D2-82FD-FF221CC76E48}" srcOrd="0" destOrd="0" presId="urn:microsoft.com/office/officeart/2005/8/layout/list1"/>
    <dgm:cxn modelId="{73AB739B-C66D-40EF-B50C-39B46EE9A15B}" type="presParOf" srcId="{F5DB1BDA-3241-4796-AD21-227AB88F8AE4}" destId="{B5A184ED-460F-42E0-A830-D362A169A511}" srcOrd="1" destOrd="0" presId="urn:microsoft.com/office/officeart/2005/8/layout/list1"/>
    <dgm:cxn modelId="{9533181F-00C0-4DD6-AC12-03015A742206}" type="presParOf" srcId="{2F85FE67-50EE-459F-95E7-04BE56F18EDD}" destId="{E237A2C1-55BE-4EC8-96A5-845C5751EB67}" srcOrd="5" destOrd="0" presId="urn:microsoft.com/office/officeart/2005/8/layout/list1"/>
    <dgm:cxn modelId="{223BFDF0-BE08-485B-A177-7CC5B3D2E804}" type="presParOf" srcId="{2F85FE67-50EE-459F-95E7-04BE56F18EDD}" destId="{FC958470-B8AC-406D-A5FD-48A231BCC5B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F574E9-AAF7-4668-8ABA-F9AD3BB834C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BC73542-FB7E-4BBA-94CC-260EC22E4A8F}">
      <dgm:prSet/>
      <dgm:spPr/>
      <dgm:t>
        <a:bodyPr/>
        <a:lstStyle/>
        <a:p>
          <a:r>
            <a:rPr lang="en-US"/>
            <a:t>Uncomplicated:</a:t>
          </a:r>
        </a:p>
      </dgm:t>
    </dgm:pt>
    <dgm:pt modelId="{25D45F86-5065-482E-A486-1692A72DDD58}" type="parTrans" cxnId="{BC905579-A8A0-4834-9E3C-27E513B7FDEC}">
      <dgm:prSet/>
      <dgm:spPr/>
      <dgm:t>
        <a:bodyPr/>
        <a:lstStyle/>
        <a:p>
          <a:endParaRPr lang="en-US"/>
        </a:p>
      </dgm:t>
    </dgm:pt>
    <dgm:pt modelId="{D7561014-A198-455F-9380-8CFFACF4919D}" type="sibTrans" cxnId="{BC905579-A8A0-4834-9E3C-27E513B7FDEC}">
      <dgm:prSet/>
      <dgm:spPr/>
      <dgm:t>
        <a:bodyPr/>
        <a:lstStyle/>
        <a:p>
          <a:endParaRPr lang="en-US"/>
        </a:p>
      </dgm:t>
    </dgm:pt>
    <dgm:pt modelId="{053D390F-B866-45A3-8ECA-64046F765B66}">
      <dgm:prSet/>
      <dgm:spPr/>
      <dgm:t>
        <a:bodyPr/>
        <a:lstStyle/>
        <a:p>
          <a:r>
            <a:rPr lang="en-US"/>
            <a:t>2 weeks of IV antibiotics, timed from clearance of bacteremia</a:t>
          </a:r>
        </a:p>
      </dgm:t>
    </dgm:pt>
    <dgm:pt modelId="{5C8066B7-21DF-4DC4-8B28-AC4BEC5DF9B5}" type="parTrans" cxnId="{353EE626-4005-40D4-9562-98734382D44F}">
      <dgm:prSet/>
      <dgm:spPr/>
      <dgm:t>
        <a:bodyPr/>
        <a:lstStyle/>
        <a:p>
          <a:endParaRPr lang="en-US"/>
        </a:p>
      </dgm:t>
    </dgm:pt>
    <dgm:pt modelId="{914F2469-90EE-4DF2-80F3-E1CFFA218FC5}" type="sibTrans" cxnId="{353EE626-4005-40D4-9562-98734382D44F}">
      <dgm:prSet/>
      <dgm:spPr/>
      <dgm:t>
        <a:bodyPr/>
        <a:lstStyle/>
        <a:p>
          <a:endParaRPr lang="en-US"/>
        </a:p>
      </dgm:t>
    </dgm:pt>
    <dgm:pt modelId="{2E67A817-6922-4415-BE6F-DB6B19B2DB9A}">
      <dgm:prSet/>
      <dgm:spPr/>
      <dgm:t>
        <a:bodyPr/>
        <a:lstStyle/>
        <a:p>
          <a:r>
            <a:rPr lang="en-US"/>
            <a:t>Complicated, but without endocarditis or osteomyelitis:</a:t>
          </a:r>
        </a:p>
      </dgm:t>
    </dgm:pt>
    <dgm:pt modelId="{14C5C21A-D811-4B2C-A8F2-198E54A23381}" type="parTrans" cxnId="{800739E4-0ED0-4356-A349-7E0023E8E83B}">
      <dgm:prSet/>
      <dgm:spPr/>
      <dgm:t>
        <a:bodyPr/>
        <a:lstStyle/>
        <a:p>
          <a:endParaRPr lang="en-US"/>
        </a:p>
      </dgm:t>
    </dgm:pt>
    <dgm:pt modelId="{A05D1CF8-107F-447C-BCAE-E51FFBB1EDF7}" type="sibTrans" cxnId="{800739E4-0ED0-4356-A349-7E0023E8E83B}">
      <dgm:prSet/>
      <dgm:spPr/>
      <dgm:t>
        <a:bodyPr/>
        <a:lstStyle/>
        <a:p>
          <a:endParaRPr lang="en-US"/>
        </a:p>
      </dgm:t>
    </dgm:pt>
    <dgm:pt modelId="{A83F88AF-3AD0-46DF-90EB-B5E91332BE1C}">
      <dgm:prSet/>
      <dgm:spPr/>
      <dgm:t>
        <a:bodyPr/>
        <a:lstStyle/>
        <a:p>
          <a:r>
            <a:rPr lang="en-US"/>
            <a:t>4 weeks of IV antibiotics</a:t>
          </a:r>
        </a:p>
      </dgm:t>
    </dgm:pt>
    <dgm:pt modelId="{CCB29788-7158-4FA0-B4EF-876BC0A218F9}" type="parTrans" cxnId="{9E1C7744-D69B-41AD-B30E-3CFF6308569F}">
      <dgm:prSet/>
      <dgm:spPr/>
      <dgm:t>
        <a:bodyPr/>
        <a:lstStyle/>
        <a:p>
          <a:endParaRPr lang="en-US"/>
        </a:p>
      </dgm:t>
    </dgm:pt>
    <dgm:pt modelId="{625F3BD5-9792-479A-A79C-540ADE3D9C67}" type="sibTrans" cxnId="{9E1C7744-D69B-41AD-B30E-3CFF6308569F}">
      <dgm:prSet/>
      <dgm:spPr/>
      <dgm:t>
        <a:bodyPr/>
        <a:lstStyle/>
        <a:p>
          <a:endParaRPr lang="en-US"/>
        </a:p>
      </dgm:t>
    </dgm:pt>
    <dgm:pt modelId="{27B1E77F-57C7-4A27-A6A3-FF3AD2D6FD75}">
      <dgm:prSet/>
      <dgm:spPr/>
      <dgm:t>
        <a:bodyPr/>
        <a:lstStyle/>
        <a:p>
          <a:r>
            <a:rPr lang="en-US"/>
            <a:t>Complicated, but with endocarditis or osteomyelitis:</a:t>
          </a:r>
        </a:p>
      </dgm:t>
    </dgm:pt>
    <dgm:pt modelId="{194B26D2-8714-48FF-9A4F-5A7194F2E525}" type="parTrans" cxnId="{557D7BB0-767E-4DB8-96FA-05DA2A664660}">
      <dgm:prSet/>
      <dgm:spPr/>
      <dgm:t>
        <a:bodyPr/>
        <a:lstStyle/>
        <a:p>
          <a:endParaRPr lang="en-US"/>
        </a:p>
      </dgm:t>
    </dgm:pt>
    <dgm:pt modelId="{AF362967-892F-4F75-8E05-332F98151481}" type="sibTrans" cxnId="{557D7BB0-767E-4DB8-96FA-05DA2A664660}">
      <dgm:prSet/>
      <dgm:spPr/>
      <dgm:t>
        <a:bodyPr/>
        <a:lstStyle/>
        <a:p>
          <a:endParaRPr lang="en-US"/>
        </a:p>
      </dgm:t>
    </dgm:pt>
    <dgm:pt modelId="{F6A16239-D00C-4B4D-8838-E03510CF7764}">
      <dgm:prSet/>
      <dgm:spPr/>
      <dgm:t>
        <a:bodyPr/>
        <a:lstStyle/>
        <a:p>
          <a:r>
            <a:rPr lang="en-US"/>
            <a:t>6 weeks of IV antibiotics</a:t>
          </a:r>
        </a:p>
      </dgm:t>
    </dgm:pt>
    <dgm:pt modelId="{2272C5F2-7AE4-40D8-BF90-86239145A093}" type="parTrans" cxnId="{39BEA715-23D5-4417-812F-9FB320507B9A}">
      <dgm:prSet/>
      <dgm:spPr/>
      <dgm:t>
        <a:bodyPr/>
        <a:lstStyle/>
        <a:p>
          <a:endParaRPr lang="en-US"/>
        </a:p>
      </dgm:t>
    </dgm:pt>
    <dgm:pt modelId="{8A2E6EC8-B1A4-408B-8547-F3BA17F3E2DF}" type="sibTrans" cxnId="{39BEA715-23D5-4417-812F-9FB320507B9A}">
      <dgm:prSet/>
      <dgm:spPr/>
      <dgm:t>
        <a:bodyPr/>
        <a:lstStyle/>
        <a:p>
          <a:endParaRPr lang="en-US"/>
        </a:p>
      </dgm:t>
    </dgm:pt>
    <dgm:pt modelId="{4A478B8A-BA23-411F-890D-37D06237F33D}" type="pres">
      <dgm:prSet presAssocID="{A8F574E9-AAF7-4668-8ABA-F9AD3BB834C7}" presName="linear" presStyleCnt="0">
        <dgm:presLayoutVars>
          <dgm:animLvl val="lvl"/>
          <dgm:resizeHandles val="exact"/>
        </dgm:presLayoutVars>
      </dgm:prSet>
      <dgm:spPr/>
    </dgm:pt>
    <dgm:pt modelId="{31E22509-BFBF-4FE2-AA69-4D63E5D2CBED}" type="pres">
      <dgm:prSet presAssocID="{CBC73542-FB7E-4BBA-94CC-260EC22E4A8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FD00490-2A62-42CA-B458-24A7444AD9D7}" type="pres">
      <dgm:prSet presAssocID="{CBC73542-FB7E-4BBA-94CC-260EC22E4A8F}" presName="childText" presStyleLbl="revTx" presStyleIdx="0" presStyleCnt="3">
        <dgm:presLayoutVars>
          <dgm:bulletEnabled val="1"/>
        </dgm:presLayoutVars>
      </dgm:prSet>
      <dgm:spPr/>
    </dgm:pt>
    <dgm:pt modelId="{040077DA-86CF-480B-9D69-B37FDBB713D7}" type="pres">
      <dgm:prSet presAssocID="{2E67A817-6922-4415-BE6F-DB6B19B2DB9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4B97D20-0969-4011-BB4D-729AF43FB917}" type="pres">
      <dgm:prSet presAssocID="{2E67A817-6922-4415-BE6F-DB6B19B2DB9A}" presName="childText" presStyleLbl="revTx" presStyleIdx="1" presStyleCnt="3">
        <dgm:presLayoutVars>
          <dgm:bulletEnabled val="1"/>
        </dgm:presLayoutVars>
      </dgm:prSet>
      <dgm:spPr/>
    </dgm:pt>
    <dgm:pt modelId="{C5E0D144-B2ED-435D-A373-AB468CBF1976}" type="pres">
      <dgm:prSet presAssocID="{27B1E77F-57C7-4A27-A6A3-FF3AD2D6FD7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2DD7AD6-5244-433C-9BD5-2E1763922BDF}" type="pres">
      <dgm:prSet presAssocID="{27B1E77F-57C7-4A27-A6A3-FF3AD2D6FD75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39BEA715-23D5-4417-812F-9FB320507B9A}" srcId="{27B1E77F-57C7-4A27-A6A3-FF3AD2D6FD75}" destId="{F6A16239-D00C-4B4D-8838-E03510CF7764}" srcOrd="0" destOrd="0" parTransId="{2272C5F2-7AE4-40D8-BF90-86239145A093}" sibTransId="{8A2E6EC8-B1A4-408B-8547-F3BA17F3E2DF}"/>
    <dgm:cxn modelId="{353EE626-4005-40D4-9562-98734382D44F}" srcId="{CBC73542-FB7E-4BBA-94CC-260EC22E4A8F}" destId="{053D390F-B866-45A3-8ECA-64046F765B66}" srcOrd="0" destOrd="0" parTransId="{5C8066B7-21DF-4DC4-8B28-AC4BEC5DF9B5}" sibTransId="{914F2469-90EE-4DF2-80F3-E1CFFA218FC5}"/>
    <dgm:cxn modelId="{1EFA712B-1A33-4FB8-B802-24119A388EC6}" type="presOf" srcId="{F6A16239-D00C-4B4D-8838-E03510CF7764}" destId="{F2DD7AD6-5244-433C-9BD5-2E1763922BDF}" srcOrd="0" destOrd="0" presId="urn:microsoft.com/office/officeart/2005/8/layout/vList2"/>
    <dgm:cxn modelId="{E33A2138-DE3C-4B9A-8340-CB637B0ACC31}" type="presOf" srcId="{CBC73542-FB7E-4BBA-94CC-260EC22E4A8F}" destId="{31E22509-BFBF-4FE2-AA69-4D63E5D2CBED}" srcOrd="0" destOrd="0" presId="urn:microsoft.com/office/officeart/2005/8/layout/vList2"/>
    <dgm:cxn modelId="{DCD50E3C-C33D-4638-9F7E-69EE4E95B9CA}" type="presOf" srcId="{2E67A817-6922-4415-BE6F-DB6B19B2DB9A}" destId="{040077DA-86CF-480B-9D69-B37FDBB713D7}" srcOrd="0" destOrd="0" presId="urn:microsoft.com/office/officeart/2005/8/layout/vList2"/>
    <dgm:cxn modelId="{5249103F-E03D-4965-BF72-7587BA7FC64E}" type="presOf" srcId="{27B1E77F-57C7-4A27-A6A3-FF3AD2D6FD75}" destId="{C5E0D144-B2ED-435D-A373-AB468CBF1976}" srcOrd="0" destOrd="0" presId="urn:microsoft.com/office/officeart/2005/8/layout/vList2"/>
    <dgm:cxn modelId="{9E1C7744-D69B-41AD-B30E-3CFF6308569F}" srcId="{2E67A817-6922-4415-BE6F-DB6B19B2DB9A}" destId="{A83F88AF-3AD0-46DF-90EB-B5E91332BE1C}" srcOrd="0" destOrd="0" parTransId="{CCB29788-7158-4FA0-B4EF-876BC0A218F9}" sibTransId="{625F3BD5-9792-479A-A79C-540ADE3D9C67}"/>
    <dgm:cxn modelId="{247ED752-700B-4E62-A395-6D628AEF3F7D}" type="presOf" srcId="{A8F574E9-AAF7-4668-8ABA-F9AD3BB834C7}" destId="{4A478B8A-BA23-411F-890D-37D06237F33D}" srcOrd="0" destOrd="0" presId="urn:microsoft.com/office/officeart/2005/8/layout/vList2"/>
    <dgm:cxn modelId="{BC905579-A8A0-4834-9E3C-27E513B7FDEC}" srcId="{A8F574E9-AAF7-4668-8ABA-F9AD3BB834C7}" destId="{CBC73542-FB7E-4BBA-94CC-260EC22E4A8F}" srcOrd="0" destOrd="0" parTransId="{25D45F86-5065-482E-A486-1692A72DDD58}" sibTransId="{D7561014-A198-455F-9380-8CFFACF4919D}"/>
    <dgm:cxn modelId="{90E0487C-B4D3-4C36-AB7D-7C29564F9AA3}" type="presOf" srcId="{A83F88AF-3AD0-46DF-90EB-B5E91332BE1C}" destId="{64B97D20-0969-4011-BB4D-729AF43FB917}" srcOrd="0" destOrd="0" presId="urn:microsoft.com/office/officeart/2005/8/layout/vList2"/>
    <dgm:cxn modelId="{557D7BB0-767E-4DB8-96FA-05DA2A664660}" srcId="{A8F574E9-AAF7-4668-8ABA-F9AD3BB834C7}" destId="{27B1E77F-57C7-4A27-A6A3-FF3AD2D6FD75}" srcOrd="2" destOrd="0" parTransId="{194B26D2-8714-48FF-9A4F-5A7194F2E525}" sibTransId="{AF362967-892F-4F75-8E05-332F98151481}"/>
    <dgm:cxn modelId="{E85044CF-04EE-4745-AF9C-2E5D1ABEF3A7}" type="presOf" srcId="{053D390F-B866-45A3-8ECA-64046F765B66}" destId="{2FD00490-2A62-42CA-B458-24A7444AD9D7}" srcOrd="0" destOrd="0" presId="urn:microsoft.com/office/officeart/2005/8/layout/vList2"/>
    <dgm:cxn modelId="{800739E4-0ED0-4356-A349-7E0023E8E83B}" srcId="{A8F574E9-AAF7-4668-8ABA-F9AD3BB834C7}" destId="{2E67A817-6922-4415-BE6F-DB6B19B2DB9A}" srcOrd="1" destOrd="0" parTransId="{14C5C21A-D811-4B2C-A8F2-198E54A23381}" sibTransId="{A05D1CF8-107F-447C-BCAE-E51FFBB1EDF7}"/>
    <dgm:cxn modelId="{627E2541-2D77-4CC8-ADAE-94CB86447DD2}" type="presParOf" srcId="{4A478B8A-BA23-411F-890D-37D06237F33D}" destId="{31E22509-BFBF-4FE2-AA69-4D63E5D2CBED}" srcOrd="0" destOrd="0" presId="urn:microsoft.com/office/officeart/2005/8/layout/vList2"/>
    <dgm:cxn modelId="{FFDBE2D9-F292-4C14-8361-55DD80241C32}" type="presParOf" srcId="{4A478B8A-BA23-411F-890D-37D06237F33D}" destId="{2FD00490-2A62-42CA-B458-24A7444AD9D7}" srcOrd="1" destOrd="0" presId="urn:microsoft.com/office/officeart/2005/8/layout/vList2"/>
    <dgm:cxn modelId="{EA98E0BF-E546-4756-BDAA-5D42CDC0340C}" type="presParOf" srcId="{4A478B8A-BA23-411F-890D-37D06237F33D}" destId="{040077DA-86CF-480B-9D69-B37FDBB713D7}" srcOrd="2" destOrd="0" presId="urn:microsoft.com/office/officeart/2005/8/layout/vList2"/>
    <dgm:cxn modelId="{0F7AD53C-59E2-4EF4-A703-4E9786FC3FCD}" type="presParOf" srcId="{4A478B8A-BA23-411F-890D-37D06237F33D}" destId="{64B97D20-0969-4011-BB4D-729AF43FB917}" srcOrd="3" destOrd="0" presId="urn:microsoft.com/office/officeart/2005/8/layout/vList2"/>
    <dgm:cxn modelId="{E780C68E-946E-47D2-BA9E-A304628F7B53}" type="presParOf" srcId="{4A478B8A-BA23-411F-890D-37D06237F33D}" destId="{C5E0D144-B2ED-435D-A373-AB468CBF1976}" srcOrd="4" destOrd="0" presId="urn:microsoft.com/office/officeart/2005/8/layout/vList2"/>
    <dgm:cxn modelId="{B951CDD2-6274-4C1C-86DB-CF0C9D922297}" type="presParOf" srcId="{4A478B8A-BA23-411F-890D-37D06237F33D}" destId="{F2DD7AD6-5244-433C-9BD5-2E1763922BD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75D42D-C38F-4FDE-A2C6-E6207C086F72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91FBC3F-3890-4846-83A7-7BC40B7BFF50}">
      <dgm:prSet/>
      <dgm:spPr/>
      <dgm:t>
        <a:bodyPr/>
        <a:lstStyle/>
        <a:p>
          <a:r>
            <a:rPr lang="en-US"/>
            <a:t>DENOVA: &gt;3 increases risk for endocarditis</a:t>
          </a:r>
        </a:p>
      </dgm:t>
    </dgm:pt>
    <dgm:pt modelId="{17A3E318-B704-4622-9259-FFE0640941F7}" type="parTrans" cxnId="{B4CE3005-86A5-4B43-AE4B-B804C32D36D5}">
      <dgm:prSet/>
      <dgm:spPr/>
      <dgm:t>
        <a:bodyPr/>
        <a:lstStyle/>
        <a:p>
          <a:endParaRPr lang="en-US"/>
        </a:p>
      </dgm:t>
    </dgm:pt>
    <dgm:pt modelId="{57170D47-4518-437F-A96F-31750A0FD61E}" type="sibTrans" cxnId="{B4CE3005-86A5-4B43-AE4B-B804C32D36D5}">
      <dgm:prSet/>
      <dgm:spPr/>
      <dgm:t>
        <a:bodyPr/>
        <a:lstStyle/>
        <a:p>
          <a:endParaRPr lang="en-US"/>
        </a:p>
      </dgm:t>
    </dgm:pt>
    <dgm:pt modelId="{86EB7343-A97E-4E1A-9AB8-C95B14EE69E9}">
      <dgm:prSet/>
      <dgm:spPr/>
      <dgm:t>
        <a:bodyPr/>
        <a:lstStyle/>
        <a:p>
          <a:r>
            <a:rPr lang="en-US"/>
            <a:t>Duration of symptoms, &gt; 7d</a:t>
          </a:r>
        </a:p>
      </dgm:t>
    </dgm:pt>
    <dgm:pt modelId="{DCCABBC0-9912-4F5F-8EA8-1CA80F9A83DE}" type="parTrans" cxnId="{8C6246F4-5350-4294-B3C5-62377F178A65}">
      <dgm:prSet/>
      <dgm:spPr/>
      <dgm:t>
        <a:bodyPr/>
        <a:lstStyle/>
        <a:p>
          <a:endParaRPr lang="en-US"/>
        </a:p>
      </dgm:t>
    </dgm:pt>
    <dgm:pt modelId="{EA890E68-7B25-4A9F-9B42-30434BD6766A}" type="sibTrans" cxnId="{8C6246F4-5350-4294-B3C5-62377F178A65}">
      <dgm:prSet/>
      <dgm:spPr/>
      <dgm:t>
        <a:bodyPr/>
        <a:lstStyle/>
        <a:p>
          <a:endParaRPr lang="en-US"/>
        </a:p>
      </dgm:t>
    </dgm:pt>
    <dgm:pt modelId="{3DBF8DB8-542A-42B5-BC88-52A348614AF8}">
      <dgm:prSet/>
      <dgm:spPr/>
      <dgm:t>
        <a:bodyPr/>
        <a:lstStyle/>
        <a:p>
          <a:r>
            <a:rPr lang="en-US"/>
            <a:t>Embolization</a:t>
          </a:r>
        </a:p>
      </dgm:t>
    </dgm:pt>
    <dgm:pt modelId="{867C3E20-2C9C-4BE7-A141-B9B15135EF75}" type="parTrans" cxnId="{70A71941-8CAC-47B8-B419-E944D76E9E5D}">
      <dgm:prSet/>
      <dgm:spPr/>
      <dgm:t>
        <a:bodyPr/>
        <a:lstStyle/>
        <a:p>
          <a:endParaRPr lang="en-US"/>
        </a:p>
      </dgm:t>
    </dgm:pt>
    <dgm:pt modelId="{0065EFB8-B147-4D1D-A820-88857725256A}" type="sibTrans" cxnId="{70A71941-8CAC-47B8-B419-E944D76E9E5D}">
      <dgm:prSet/>
      <dgm:spPr/>
      <dgm:t>
        <a:bodyPr/>
        <a:lstStyle/>
        <a:p>
          <a:endParaRPr lang="en-US"/>
        </a:p>
      </dgm:t>
    </dgm:pt>
    <dgm:pt modelId="{40A19792-6C92-4496-B084-B9BD77C8C73B}">
      <dgm:prSet/>
      <dgm:spPr/>
      <dgm:t>
        <a:bodyPr/>
        <a:lstStyle/>
        <a:p>
          <a:r>
            <a:rPr lang="en-US"/>
            <a:t>Number of positive blood cultures</a:t>
          </a:r>
        </a:p>
      </dgm:t>
    </dgm:pt>
    <dgm:pt modelId="{4977E173-CF85-486A-A1A2-7ABFE51D5BED}" type="parTrans" cxnId="{D9DC9500-2DCC-4517-8FAF-98040035D6EE}">
      <dgm:prSet/>
      <dgm:spPr/>
      <dgm:t>
        <a:bodyPr/>
        <a:lstStyle/>
        <a:p>
          <a:endParaRPr lang="en-US"/>
        </a:p>
      </dgm:t>
    </dgm:pt>
    <dgm:pt modelId="{9571F9B4-E5B8-4EF5-A0EA-B5109B938541}" type="sibTrans" cxnId="{D9DC9500-2DCC-4517-8FAF-98040035D6EE}">
      <dgm:prSet/>
      <dgm:spPr/>
      <dgm:t>
        <a:bodyPr/>
        <a:lstStyle/>
        <a:p>
          <a:endParaRPr lang="en-US"/>
        </a:p>
      </dgm:t>
    </dgm:pt>
    <dgm:pt modelId="{5BEB49A8-6339-4845-839C-08D7C8663213}">
      <dgm:prSet/>
      <dgm:spPr/>
      <dgm:t>
        <a:bodyPr/>
        <a:lstStyle/>
        <a:p>
          <a:r>
            <a:rPr lang="en-US"/>
            <a:t>Origin: unknown source</a:t>
          </a:r>
        </a:p>
      </dgm:t>
    </dgm:pt>
    <dgm:pt modelId="{F18A9C2C-07EA-4B43-AC69-57C80282E817}" type="parTrans" cxnId="{C71A509A-0F1C-4829-A544-997405A16BB4}">
      <dgm:prSet/>
      <dgm:spPr/>
      <dgm:t>
        <a:bodyPr/>
        <a:lstStyle/>
        <a:p>
          <a:endParaRPr lang="en-US"/>
        </a:p>
      </dgm:t>
    </dgm:pt>
    <dgm:pt modelId="{AA235904-EC07-42A6-9AF3-0A9E4FA68EC2}" type="sibTrans" cxnId="{C71A509A-0F1C-4829-A544-997405A16BB4}">
      <dgm:prSet/>
      <dgm:spPr/>
      <dgm:t>
        <a:bodyPr/>
        <a:lstStyle/>
        <a:p>
          <a:endParaRPr lang="en-US"/>
        </a:p>
      </dgm:t>
    </dgm:pt>
    <dgm:pt modelId="{169521B2-A35B-4A88-869B-799788988092}">
      <dgm:prSet/>
      <dgm:spPr/>
      <dgm:t>
        <a:bodyPr/>
        <a:lstStyle/>
        <a:p>
          <a:r>
            <a:rPr lang="en-US"/>
            <a:t>Valve disease</a:t>
          </a:r>
        </a:p>
      </dgm:t>
    </dgm:pt>
    <dgm:pt modelId="{35C08401-5F23-4E09-91E3-BA61928095AE}" type="parTrans" cxnId="{90495399-2EDC-41DE-89E8-FEAC52C62CAD}">
      <dgm:prSet/>
      <dgm:spPr/>
      <dgm:t>
        <a:bodyPr/>
        <a:lstStyle/>
        <a:p>
          <a:endParaRPr lang="en-US"/>
        </a:p>
      </dgm:t>
    </dgm:pt>
    <dgm:pt modelId="{4CE6228A-02FD-47A0-8A83-0289E54677EA}" type="sibTrans" cxnId="{90495399-2EDC-41DE-89E8-FEAC52C62CAD}">
      <dgm:prSet/>
      <dgm:spPr/>
      <dgm:t>
        <a:bodyPr/>
        <a:lstStyle/>
        <a:p>
          <a:endParaRPr lang="en-US"/>
        </a:p>
      </dgm:t>
    </dgm:pt>
    <dgm:pt modelId="{9CE80139-3A85-495E-BAC6-A5159FEB50A4}">
      <dgm:prSet/>
      <dgm:spPr/>
      <dgm:t>
        <a:bodyPr/>
        <a:lstStyle/>
        <a:p>
          <a:r>
            <a:rPr lang="en-US"/>
            <a:t>Auscultatory findings: murmur</a:t>
          </a:r>
        </a:p>
      </dgm:t>
    </dgm:pt>
    <dgm:pt modelId="{F56CE269-0CFC-40F3-9592-3DC93349147D}" type="parTrans" cxnId="{F2823CDF-E8FE-442E-9717-749ED03F3220}">
      <dgm:prSet/>
      <dgm:spPr/>
      <dgm:t>
        <a:bodyPr/>
        <a:lstStyle/>
        <a:p>
          <a:endParaRPr lang="en-US"/>
        </a:p>
      </dgm:t>
    </dgm:pt>
    <dgm:pt modelId="{D0825E97-B5F6-4BC9-AE83-F166E8598D2C}" type="sibTrans" cxnId="{F2823CDF-E8FE-442E-9717-749ED03F3220}">
      <dgm:prSet/>
      <dgm:spPr/>
      <dgm:t>
        <a:bodyPr/>
        <a:lstStyle/>
        <a:p>
          <a:endParaRPr lang="en-US"/>
        </a:p>
      </dgm:t>
    </dgm:pt>
    <dgm:pt modelId="{E7E0ECE5-9EC3-41E5-82BE-8C958B5E4FA2}">
      <dgm:prSet/>
      <dgm:spPr/>
      <dgm:t>
        <a:bodyPr/>
        <a:lstStyle/>
        <a:p>
          <a:r>
            <a:rPr lang="en-US"/>
            <a:t>General Rules of Treatment:</a:t>
          </a:r>
        </a:p>
      </dgm:t>
    </dgm:pt>
    <dgm:pt modelId="{3BF86A09-039C-4B90-BD51-81CA220FDF6B}" type="parTrans" cxnId="{6B440778-017D-416E-92A7-BD4FBCF3966E}">
      <dgm:prSet/>
      <dgm:spPr/>
      <dgm:t>
        <a:bodyPr/>
        <a:lstStyle/>
        <a:p>
          <a:endParaRPr lang="en-US"/>
        </a:p>
      </dgm:t>
    </dgm:pt>
    <dgm:pt modelId="{94BA6747-1BCD-41DD-B94D-C38DF3F5C282}" type="sibTrans" cxnId="{6B440778-017D-416E-92A7-BD4FBCF3966E}">
      <dgm:prSet/>
      <dgm:spPr/>
      <dgm:t>
        <a:bodyPr/>
        <a:lstStyle/>
        <a:p>
          <a:endParaRPr lang="en-US"/>
        </a:p>
      </dgm:t>
    </dgm:pt>
    <dgm:pt modelId="{2C46E573-915F-4938-808B-588041143F02}">
      <dgm:prSet/>
      <dgm:spPr/>
      <dgm:t>
        <a:bodyPr/>
        <a:lstStyle/>
        <a:p>
          <a:r>
            <a:rPr lang="en-US" u="sng" dirty="0"/>
            <a:t>Uncomplicated</a:t>
          </a:r>
          <a:r>
            <a:rPr lang="en-US" dirty="0"/>
            <a:t>: 7-14 days of treatment, single agent. For VRE, 14d after clearance </a:t>
          </a:r>
        </a:p>
      </dgm:t>
    </dgm:pt>
    <dgm:pt modelId="{821A1CCF-E4C0-4C5E-89B4-309FDFEED204}" type="parTrans" cxnId="{A81CA41A-3483-47BC-ADBC-B2171A17516F}">
      <dgm:prSet/>
      <dgm:spPr/>
      <dgm:t>
        <a:bodyPr/>
        <a:lstStyle/>
        <a:p>
          <a:endParaRPr lang="en-US"/>
        </a:p>
      </dgm:t>
    </dgm:pt>
    <dgm:pt modelId="{0B394111-FC50-48B5-AFD4-6CBC59D82715}" type="sibTrans" cxnId="{A81CA41A-3483-47BC-ADBC-B2171A17516F}">
      <dgm:prSet/>
      <dgm:spPr/>
      <dgm:t>
        <a:bodyPr/>
        <a:lstStyle/>
        <a:p>
          <a:endParaRPr lang="en-US"/>
        </a:p>
      </dgm:t>
    </dgm:pt>
    <dgm:pt modelId="{29604C63-653F-4D4B-A33A-78E476019ECB}">
      <dgm:prSet/>
      <dgm:spPr/>
      <dgm:t>
        <a:bodyPr/>
        <a:lstStyle/>
        <a:p>
          <a:r>
            <a:rPr lang="en-US" u="sng" dirty="0"/>
            <a:t>Complicated</a:t>
          </a:r>
          <a:r>
            <a:rPr lang="en-US" dirty="0"/>
            <a:t>: 4-6 weeks, often combination treatment</a:t>
          </a:r>
        </a:p>
      </dgm:t>
    </dgm:pt>
    <dgm:pt modelId="{79436BB5-3E52-4AA8-89D3-ADB131F66FFC}" type="parTrans" cxnId="{FC73D5B9-2B23-4DFB-9E97-0D36D20FB7B8}">
      <dgm:prSet/>
      <dgm:spPr/>
      <dgm:t>
        <a:bodyPr/>
        <a:lstStyle/>
        <a:p>
          <a:endParaRPr lang="en-US"/>
        </a:p>
      </dgm:t>
    </dgm:pt>
    <dgm:pt modelId="{1BEAF8C9-E78F-4AF9-956C-4BF9157AB469}" type="sibTrans" cxnId="{FC73D5B9-2B23-4DFB-9E97-0D36D20FB7B8}">
      <dgm:prSet/>
      <dgm:spPr/>
      <dgm:t>
        <a:bodyPr/>
        <a:lstStyle/>
        <a:p>
          <a:endParaRPr lang="en-US"/>
        </a:p>
      </dgm:t>
    </dgm:pt>
    <dgm:pt modelId="{4C79AE06-DFFD-464F-A09A-CAE9F6A7C1C3}" type="pres">
      <dgm:prSet presAssocID="{2275D42D-C38F-4FDE-A2C6-E6207C086F72}" presName="Name0" presStyleCnt="0">
        <dgm:presLayoutVars>
          <dgm:dir/>
          <dgm:animLvl val="lvl"/>
          <dgm:resizeHandles val="exact"/>
        </dgm:presLayoutVars>
      </dgm:prSet>
      <dgm:spPr/>
    </dgm:pt>
    <dgm:pt modelId="{37F34D44-4207-4B62-A829-AB415EE166CE}" type="pres">
      <dgm:prSet presAssocID="{191FBC3F-3890-4846-83A7-7BC40B7BFF50}" presName="composite" presStyleCnt="0"/>
      <dgm:spPr/>
    </dgm:pt>
    <dgm:pt modelId="{9C8B5141-888E-4CD8-B4F3-70A34C6B2526}" type="pres">
      <dgm:prSet presAssocID="{191FBC3F-3890-4846-83A7-7BC40B7BFF5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40A53B42-6710-4F37-A7EB-0228D04E2D59}" type="pres">
      <dgm:prSet presAssocID="{191FBC3F-3890-4846-83A7-7BC40B7BFF50}" presName="desTx" presStyleLbl="alignAccFollowNode1" presStyleIdx="0" presStyleCnt="2">
        <dgm:presLayoutVars>
          <dgm:bulletEnabled val="1"/>
        </dgm:presLayoutVars>
      </dgm:prSet>
      <dgm:spPr/>
    </dgm:pt>
    <dgm:pt modelId="{560FBDCB-D7F2-4DBE-A70C-9ED20D598E13}" type="pres">
      <dgm:prSet presAssocID="{57170D47-4518-437F-A96F-31750A0FD61E}" presName="space" presStyleCnt="0"/>
      <dgm:spPr/>
    </dgm:pt>
    <dgm:pt modelId="{D5CF607F-4861-4E26-AD2A-39858DAB4956}" type="pres">
      <dgm:prSet presAssocID="{E7E0ECE5-9EC3-41E5-82BE-8C958B5E4FA2}" presName="composite" presStyleCnt="0"/>
      <dgm:spPr/>
    </dgm:pt>
    <dgm:pt modelId="{46965AF5-E351-404B-ADEE-BF8116287DBF}" type="pres">
      <dgm:prSet presAssocID="{E7E0ECE5-9EC3-41E5-82BE-8C958B5E4FA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EE0F2B7D-7EFA-4E05-926D-33F98352C2F3}" type="pres">
      <dgm:prSet presAssocID="{E7E0ECE5-9EC3-41E5-82BE-8C958B5E4FA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D9DC9500-2DCC-4517-8FAF-98040035D6EE}" srcId="{191FBC3F-3890-4846-83A7-7BC40B7BFF50}" destId="{40A19792-6C92-4496-B084-B9BD77C8C73B}" srcOrd="2" destOrd="0" parTransId="{4977E173-CF85-486A-A1A2-7ABFE51D5BED}" sibTransId="{9571F9B4-E5B8-4EF5-A0EA-B5109B938541}"/>
    <dgm:cxn modelId="{B4CE3005-86A5-4B43-AE4B-B804C32D36D5}" srcId="{2275D42D-C38F-4FDE-A2C6-E6207C086F72}" destId="{191FBC3F-3890-4846-83A7-7BC40B7BFF50}" srcOrd="0" destOrd="0" parTransId="{17A3E318-B704-4622-9259-FFE0640941F7}" sibTransId="{57170D47-4518-437F-A96F-31750A0FD61E}"/>
    <dgm:cxn modelId="{A81CA41A-3483-47BC-ADBC-B2171A17516F}" srcId="{E7E0ECE5-9EC3-41E5-82BE-8C958B5E4FA2}" destId="{2C46E573-915F-4938-808B-588041143F02}" srcOrd="0" destOrd="0" parTransId="{821A1CCF-E4C0-4C5E-89B4-309FDFEED204}" sibTransId="{0B394111-FC50-48B5-AFD4-6CBC59D82715}"/>
    <dgm:cxn modelId="{3D0E461E-6CDF-4807-A5E8-68C299FC7A88}" type="presOf" srcId="{9CE80139-3A85-495E-BAC6-A5159FEB50A4}" destId="{40A53B42-6710-4F37-A7EB-0228D04E2D59}" srcOrd="0" destOrd="5" presId="urn:microsoft.com/office/officeart/2005/8/layout/hList1"/>
    <dgm:cxn modelId="{FAAFB329-723F-442E-BA10-2F138A3C2702}" type="presOf" srcId="{29604C63-653F-4D4B-A33A-78E476019ECB}" destId="{EE0F2B7D-7EFA-4E05-926D-33F98352C2F3}" srcOrd="0" destOrd="1" presId="urn:microsoft.com/office/officeart/2005/8/layout/hList1"/>
    <dgm:cxn modelId="{70A71941-8CAC-47B8-B419-E944D76E9E5D}" srcId="{191FBC3F-3890-4846-83A7-7BC40B7BFF50}" destId="{3DBF8DB8-542A-42B5-BC88-52A348614AF8}" srcOrd="1" destOrd="0" parTransId="{867C3E20-2C9C-4BE7-A141-B9B15135EF75}" sibTransId="{0065EFB8-B147-4D1D-A820-88857725256A}"/>
    <dgm:cxn modelId="{552CCB6A-81D2-45B1-A56C-D5440EE05E00}" type="presOf" srcId="{2C46E573-915F-4938-808B-588041143F02}" destId="{EE0F2B7D-7EFA-4E05-926D-33F98352C2F3}" srcOrd="0" destOrd="0" presId="urn:microsoft.com/office/officeart/2005/8/layout/hList1"/>
    <dgm:cxn modelId="{8A4D744F-307A-482A-87EE-054F3C4647D3}" type="presOf" srcId="{86EB7343-A97E-4E1A-9AB8-C95B14EE69E9}" destId="{40A53B42-6710-4F37-A7EB-0228D04E2D59}" srcOrd="0" destOrd="0" presId="urn:microsoft.com/office/officeart/2005/8/layout/hList1"/>
    <dgm:cxn modelId="{6B440778-017D-416E-92A7-BD4FBCF3966E}" srcId="{2275D42D-C38F-4FDE-A2C6-E6207C086F72}" destId="{E7E0ECE5-9EC3-41E5-82BE-8C958B5E4FA2}" srcOrd="1" destOrd="0" parTransId="{3BF86A09-039C-4B90-BD51-81CA220FDF6B}" sibTransId="{94BA6747-1BCD-41DD-B94D-C38DF3F5C282}"/>
    <dgm:cxn modelId="{B2BAA597-76C7-4616-A51A-7B0DA021B012}" type="presOf" srcId="{191FBC3F-3890-4846-83A7-7BC40B7BFF50}" destId="{9C8B5141-888E-4CD8-B4F3-70A34C6B2526}" srcOrd="0" destOrd="0" presId="urn:microsoft.com/office/officeart/2005/8/layout/hList1"/>
    <dgm:cxn modelId="{90495399-2EDC-41DE-89E8-FEAC52C62CAD}" srcId="{191FBC3F-3890-4846-83A7-7BC40B7BFF50}" destId="{169521B2-A35B-4A88-869B-799788988092}" srcOrd="4" destOrd="0" parTransId="{35C08401-5F23-4E09-91E3-BA61928095AE}" sibTransId="{4CE6228A-02FD-47A0-8A83-0289E54677EA}"/>
    <dgm:cxn modelId="{C71A509A-0F1C-4829-A544-997405A16BB4}" srcId="{191FBC3F-3890-4846-83A7-7BC40B7BFF50}" destId="{5BEB49A8-6339-4845-839C-08D7C8663213}" srcOrd="3" destOrd="0" parTransId="{F18A9C2C-07EA-4B43-AC69-57C80282E817}" sibTransId="{AA235904-EC07-42A6-9AF3-0A9E4FA68EC2}"/>
    <dgm:cxn modelId="{151156B2-A195-4B1E-A001-4C51D2AD168B}" type="presOf" srcId="{2275D42D-C38F-4FDE-A2C6-E6207C086F72}" destId="{4C79AE06-DFFD-464F-A09A-CAE9F6A7C1C3}" srcOrd="0" destOrd="0" presId="urn:microsoft.com/office/officeart/2005/8/layout/hList1"/>
    <dgm:cxn modelId="{FC73D5B9-2B23-4DFB-9E97-0D36D20FB7B8}" srcId="{E7E0ECE5-9EC3-41E5-82BE-8C958B5E4FA2}" destId="{29604C63-653F-4D4B-A33A-78E476019ECB}" srcOrd="1" destOrd="0" parTransId="{79436BB5-3E52-4AA8-89D3-ADB131F66FFC}" sibTransId="{1BEAF8C9-E78F-4AF9-956C-4BF9157AB469}"/>
    <dgm:cxn modelId="{077C08BD-FEC6-4610-A186-E53DD7F5CBF6}" type="presOf" srcId="{E7E0ECE5-9EC3-41E5-82BE-8C958B5E4FA2}" destId="{46965AF5-E351-404B-ADEE-BF8116287DBF}" srcOrd="0" destOrd="0" presId="urn:microsoft.com/office/officeart/2005/8/layout/hList1"/>
    <dgm:cxn modelId="{792D15C5-2B16-4609-B3FB-88DE2D95D3B0}" type="presOf" srcId="{169521B2-A35B-4A88-869B-799788988092}" destId="{40A53B42-6710-4F37-A7EB-0228D04E2D59}" srcOrd="0" destOrd="4" presId="urn:microsoft.com/office/officeart/2005/8/layout/hList1"/>
    <dgm:cxn modelId="{6635ACC7-945F-4B39-BE3E-2061BD0CEFF2}" type="presOf" srcId="{5BEB49A8-6339-4845-839C-08D7C8663213}" destId="{40A53B42-6710-4F37-A7EB-0228D04E2D59}" srcOrd="0" destOrd="3" presId="urn:microsoft.com/office/officeart/2005/8/layout/hList1"/>
    <dgm:cxn modelId="{9BA372D5-2FCB-4993-B298-4F5D23B461B1}" type="presOf" srcId="{3DBF8DB8-542A-42B5-BC88-52A348614AF8}" destId="{40A53B42-6710-4F37-A7EB-0228D04E2D59}" srcOrd="0" destOrd="1" presId="urn:microsoft.com/office/officeart/2005/8/layout/hList1"/>
    <dgm:cxn modelId="{F2823CDF-E8FE-442E-9717-749ED03F3220}" srcId="{191FBC3F-3890-4846-83A7-7BC40B7BFF50}" destId="{9CE80139-3A85-495E-BAC6-A5159FEB50A4}" srcOrd="5" destOrd="0" parTransId="{F56CE269-0CFC-40F3-9592-3DC93349147D}" sibTransId="{D0825E97-B5F6-4BC9-AE83-F166E8598D2C}"/>
    <dgm:cxn modelId="{7137D9E3-6222-4BB7-B2B1-10B3EC9514DB}" type="presOf" srcId="{40A19792-6C92-4496-B084-B9BD77C8C73B}" destId="{40A53B42-6710-4F37-A7EB-0228D04E2D59}" srcOrd="0" destOrd="2" presId="urn:microsoft.com/office/officeart/2005/8/layout/hList1"/>
    <dgm:cxn modelId="{8C6246F4-5350-4294-B3C5-62377F178A65}" srcId="{191FBC3F-3890-4846-83A7-7BC40B7BFF50}" destId="{86EB7343-A97E-4E1A-9AB8-C95B14EE69E9}" srcOrd="0" destOrd="0" parTransId="{DCCABBC0-9912-4F5F-8EA8-1CA80F9A83DE}" sibTransId="{EA890E68-7B25-4A9F-9B42-30434BD6766A}"/>
    <dgm:cxn modelId="{AF5E8801-753E-4B63-868D-6F44446D7140}" type="presParOf" srcId="{4C79AE06-DFFD-464F-A09A-CAE9F6A7C1C3}" destId="{37F34D44-4207-4B62-A829-AB415EE166CE}" srcOrd="0" destOrd="0" presId="urn:microsoft.com/office/officeart/2005/8/layout/hList1"/>
    <dgm:cxn modelId="{6ACA70F8-A428-40C6-A261-071E9977CA57}" type="presParOf" srcId="{37F34D44-4207-4B62-A829-AB415EE166CE}" destId="{9C8B5141-888E-4CD8-B4F3-70A34C6B2526}" srcOrd="0" destOrd="0" presId="urn:microsoft.com/office/officeart/2005/8/layout/hList1"/>
    <dgm:cxn modelId="{7096B026-ECDF-4B5D-A827-A2DA8D58E424}" type="presParOf" srcId="{37F34D44-4207-4B62-A829-AB415EE166CE}" destId="{40A53B42-6710-4F37-A7EB-0228D04E2D59}" srcOrd="1" destOrd="0" presId="urn:microsoft.com/office/officeart/2005/8/layout/hList1"/>
    <dgm:cxn modelId="{64301DF9-A211-4887-9BB5-8A74DCA2A00A}" type="presParOf" srcId="{4C79AE06-DFFD-464F-A09A-CAE9F6A7C1C3}" destId="{560FBDCB-D7F2-4DBE-A70C-9ED20D598E13}" srcOrd="1" destOrd="0" presId="urn:microsoft.com/office/officeart/2005/8/layout/hList1"/>
    <dgm:cxn modelId="{3755F5E6-4FF8-4F40-ADB3-EEA0500E13A5}" type="presParOf" srcId="{4C79AE06-DFFD-464F-A09A-CAE9F6A7C1C3}" destId="{D5CF607F-4861-4E26-AD2A-39858DAB4956}" srcOrd="2" destOrd="0" presId="urn:microsoft.com/office/officeart/2005/8/layout/hList1"/>
    <dgm:cxn modelId="{C599156E-3F9C-400A-975D-15EE583A024E}" type="presParOf" srcId="{D5CF607F-4861-4E26-AD2A-39858DAB4956}" destId="{46965AF5-E351-404B-ADEE-BF8116287DBF}" srcOrd="0" destOrd="0" presId="urn:microsoft.com/office/officeart/2005/8/layout/hList1"/>
    <dgm:cxn modelId="{FB992449-C592-4958-8690-F2CC0385A3BA}" type="presParOf" srcId="{D5CF607F-4861-4E26-AD2A-39858DAB4956}" destId="{EE0F2B7D-7EFA-4E05-926D-33F98352C2F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161DDEA-1F36-496D-969B-B6AE46F98C7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3EC0E7-79F7-47A5-9D67-8F50874A0BC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Over 30 million Blood cultures are drawn yearly</a:t>
          </a:r>
        </a:p>
      </dgm:t>
    </dgm:pt>
    <dgm:pt modelId="{4E2DEF87-FF04-40EA-BDED-B8314D809FCA}" type="parTrans" cxnId="{CA9506A6-3489-4241-BB8D-85371297B0F9}">
      <dgm:prSet/>
      <dgm:spPr/>
      <dgm:t>
        <a:bodyPr/>
        <a:lstStyle/>
        <a:p>
          <a:endParaRPr lang="en-US"/>
        </a:p>
      </dgm:t>
    </dgm:pt>
    <dgm:pt modelId="{B4AE0AC5-8CB7-4675-8754-5C2F0887DAA6}" type="sibTrans" cxnId="{CA9506A6-3489-4241-BB8D-85371297B0F9}">
      <dgm:prSet/>
      <dgm:spPr/>
      <dgm:t>
        <a:bodyPr/>
        <a:lstStyle/>
        <a:p>
          <a:endParaRPr lang="en-US"/>
        </a:p>
      </dgm:t>
    </dgm:pt>
    <dgm:pt modelId="{29D5FD1B-54CA-4781-A63A-28C0BFFDA54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Contaminants are common. Target should be less than 3%. Now &lt; 1%</a:t>
          </a:r>
        </a:p>
      </dgm:t>
    </dgm:pt>
    <dgm:pt modelId="{6A648153-F106-40B0-8544-DDF4F5C325BF}" type="parTrans" cxnId="{6C504CE5-079E-4128-AEBC-B52B4808A91D}">
      <dgm:prSet/>
      <dgm:spPr/>
      <dgm:t>
        <a:bodyPr/>
        <a:lstStyle/>
        <a:p>
          <a:endParaRPr lang="en-US"/>
        </a:p>
      </dgm:t>
    </dgm:pt>
    <dgm:pt modelId="{981AD208-1E1E-4309-AAE4-512FD56705FD}" type="sibTrans" cxnId="{6C504CE5-079E-4128-AEBC-B52B4808A91D}">
      <dgm:prSet/>
      <dgm:spPr/>
      <dgm:t>
        <a:bodyPr/>
        <a:lstStyle/>
        <a:p>
          <a:endParaRPr lang="en-US"/>
        </a:p>
      </dgm:t>
    </dgm:pt>
    <dgm:pt modelId="{9A850080-2114-48F4-BCD3-983D201AFD4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Cost estimate of Contaminant:</a:t>
          </a:r>
        </a:p>
      </dgm:t>
    </dgm:pt>
    <dgm:pt modelId="{84878AC8-4612-4400-A8C4-F30B57055CA2}" type="parTrans" cxnId="{202B42B7-4C26-4813-81AD-AFBC71FF74FE}">
      <dgm:prSet/>
      <dgm:spPr/>
      <dgm:t>
        <a:bodyPr/>
        <a:lstStyle/>
        <a:p>
          <a:endParaRPr lang="en-US"/>
        </a:p>
      </dgm:t>
    </dgm:pt>
    <dgm:pt modelId="{656D3679-F415-4079-82BD-5D180973BF74}" type="sibTrans" cxnId="{202B42B7-4C26-4813-81AD-AFBC71FF74FE}">
      <dgm:prSet/>
      <dgm:spPr/>
      <dgm:t>
        <a:bodyPr/>
        <a:lstStyle/>
        <a:p>
          <a:endParaRPr lang="en-US"/>
        </a:p>
      </dgm:t>
    </dgm:pt>
    <dgm:pt modelId="{93DA7830-7037-483F-93F7-0A9FDAA6DEE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$3000-8000 per contaminant</a:t>
          </a:r>
        </a:p>
      </dgm:t>
    </dgm:pt>
    <dgm:pt modelId="{97D1B28C-7EAF-49E5-BCD5-9F6DC537E71A}" type="parTrans" cxnId="{ECD189BE-986D-4DA9-9F86-CAF3872123FB}">
      <dgm:prSet/>
      <dgm:spPr/>
      <dgm:t>
        <a:bodyPr/>
        <a:lstStyle/>
        <a:p>
          <a:endParaRPr lang="en-US"/>
        </a:p>
      </dgm:t>
    </dgm:pt>
    <dgm:pt modelId="{EB960595-E00B-4A17-8D21-F44B6AE9B4D6}" type="sibTrans" cxnId="{ECD189BE-986D-4DA9-9F86-CAF3872123FB}">
      <dgm:prSet/>
      <dgm:spPr/>
      <dgm:t>
        <a:bodyPr/>
        <a:lstStyle/>
        <a:p>
          <a:endParaRPr lang="en-US"/>
        </a:p>
      </dgm:t>
    </dgm:pt>
    <dgm:pt modelId="{37CAA90F-CDE8-4846-B8BE-F19AD09A442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Increased Length of Stay of 1-8 days</a:t>
          </a:r>
        </a:p>
      </dgm:t>
    </dgm:pt>
    <dgm:pt modelId="{F2B508A4-91BE-4407-88C6-34C2D3452C65}" type="parTrans" cxnId="{AC54926A-5847-4600-A1A2-7AC8B1702F1E}">
      <dgm:prSet/>
      <dgm:spPr/>
      <dgm:t>
        <a:bodyPr/>
        <a:lstStyle/>
        <a:p>
          <a:endParaRPr lang="en-US"/>
        </a:p>
      </dgm:t>
    </dgm:pt>
    <dgm:pt modelId="{7D34DBB5-ECDF-4D24-B0E5-583F420F74CD}" type="sibTrans" cxnId="{AC54926A-5847-4600-A1A2-7AC8B1702F1E}">
      <dgm:prSet/>
      <dgm:spPr/>
      <dgm:t>
        <a:bodyPr/>
        <a:lstStyle/>
        <a:p>
          <a:endParaRPr lang="en-US"/>
        </a:p>
      </dgm:t>
    </dgm:pt>
    <dgm:pt modelId="{99C04839-C2DE-4DAD-AFAA-EE747182955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Over $ 1 Billion per year</a:t>
          </a:r>
        </a:p>
      </dgm:t>
    </dgm:pt>
    <dgm:pt modelId="{C789CDEC-6A5F-4D57-ABD7-CF2E4D16F76D}" type="parTrans" cxnId="{C31B7B4A-CC17-406D-96B3-6DBB169E4967}">
      <dgm:prSet/>
      <dgm:spPr/>
      <dgm:t>
        <a:bodyPr/>
        <a:lstStyle/>
        <a:p>
          <a:endParaRPr lang="en-US"/>
        </a:p>
      </dgm:t>
    </dgm:pt>
    <dgm:pt modelId="{5B44533D-C488-43E1-8106-391D4EDF4ACD}" type="sibTrans" cxnId="{C31B7B4A-CC17-406D-96B3-6DBB169E4967}">
      <dgm:prSet/>
      <dgm:spPr/>
      <dgm:t>
        <a:bodyPr/>
        <a:lstStyle/>
        <a:p>
          <a:endParaRPr lang="en-US"/>
        </a:p>
      </dgm:t>
    </dgm:pt>
    <dgm:pt modelId="{CE0B23C6-8C1B-403A-842B-AE9F59B369D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Increased Lab Utilization: Direct Tech workload, Increased cost of testing, Negative Trust issues</a:t>
          </a:r>
        </a:p>
      </dgm:t>
    </dgm:pt>
    <dgm:pt modelId="{B1BB6892-D518-4F75-9900-037EFEED07A4}" type="parTrans" cxnId="{B638A5A2-480D-4023-8ED2-3B1B52182617}">
      <dgm:prSet/>
      <dgm:spPr/>
      <dgm:t>
        <a:bodyPr/>
        <a:lstStyle/>
        <a:p>
          <a:endParaRPr lang="en-US"/>
        </a:p>
      </dgm:t>
    </dgm:pt>
    <dgm:pt modelId="{7D2FFDF5-467D-4E6F-9D6F-510B612E9E6F}" type="sibTrans" cxnId="{B638A5A2-480D-4023-8ED2-3B1B52182617}">
      <dgm:prSet/>
      <dgm:spPr/>
      <dgm:t>
        <a:bodyPr/>
        <a:lstStyle/>
        <a:p>
          <a:endParaRPr lang="en-US"/>
        </a:p>
      </dgm:t>
    </dgm:pt>
    <dgm:pt modelId="{2942B897-E295-4FDE-B2D9-E3DD602335A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Increased Clinical Costs: unnecessary antibiotic use, unnecessary tests and imaging, increased length of stay, unnecessary removal of lines/devices, increased complications of antibiotics, unnecessay ID Consult</a:t>
          </a:r>
        </a:p>
      </dgm:t>
    </dgm:pt>
    <dgm:pt modelId="{41AF6C77-2C93-4E0B-B077-2D92F11A29EF}" type="parTrans" cxnId="{143FF5AF-0A9C-4484-9EF9-73CE970812D1}">
      <dgm:prSet/>
      <dgm:spPr/>
      <dgm:t>
        <a:bodyPr/>
        <a:lstStyle/>
        <a:p>
          <a:endParaRPr lang="en-US"/>
        </a:p>
      </dgm:t>
    </dgm:pt>
    <dgm:pt modelId="{9BDF8ADB-D90B-471F-81F7-A309DCDC259F}" type="sibTrans" cxnId="{143FF5AF-0A9C-4484-9EF9-73CE970812D1}">
      <dgm:prSet/>
      <dgm:spPr/>
      <dgm:t>
        <a:bodyPr/>
        <a:lstStyle/>
        <a:p>
          <a:endParaRPr lang="en-US"/>
        </a:p>
      </dgm:t>
    </dgm:pt>
    <dgm:pt modelId="{86848744-2E6C-45BC-B76C-A896FCD5C16B}" type="pres">
      <dgm:prSet presAssocID="{2161DDEA-1F36-496D-969B-B6AE46F98C70}" presName="root" presStyleCnt="0">
        <dgm:presLayoutVars>
          <dgm:dir/>
          <dgm:resizeHandles val="exact"/>
        </dgm:presLayoutVars>
      </dgm:prSet>
      <dgm:spPr/>
    </dgm:pt>
    <dgm:pt modelId="{A641A2D0-AE7F-450A-9861-6047E2651128}" type="pres">
      <dgm:prSet presAssocID="{8C3EC0E7-79F7-47A5-9D67-8F50874A0BC7}" presName="compNode" presStyleCnt="0"/>
      <dgm:spPr/>
    </dgm:pt>
    <dgm:pt modelId="{E3ABE6B8-3BF1-4DDC-811C-6E33E29EBEF2}" type="pres">
      <dgm:prSet presAssocID="{8C3EC0E7-79F7-47A5-9D67-8F50874A0BC7}" presName="bgRect" presStyleLbl="bgShp" presStyleIdx="0" presStyleCnt="5"/>
      <dgm:spPr/>
    </dgm:pt>
    <dgm:pt modelId="{73D36700-299E-4ABC-A8D9-7582B111ED57}" type="pres">
      <dgm:prSet presAssocID="{8C3EC0E7-79F7-47A5-9D67-8F50874A0BC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20B045A6-9462-4909-89ED-3039A3BF6C84}" type="pres">
      <dgm:prSet presAssocID="{8C3EC0E7-79F7-47A5-9D67-8F50874A0BC7}" presName="spaceRect" presStyleCnt="0"/>
      <dgm:spPr/>
    </dgm:pt>
    <dgm:pt modelId="{023A1232-22C3-44DC-B3E0-1D4BC6E6A6BE}" type="pres">
      <dgm:prSet presAssocID="{8C3EC0E7-79F7-47A5-9D67-8F50874A0BC7}" presName="parTx" presStyleLbl="revTx" presStyleIdx="0" presStyleCnt="6">
        <dgm:presLayoutVars>
          <dgm:chMax val="0"/>
          <dgm:chPref val="0"/>
        </dgm:presLayoutVars>
      </dgm:prSet>
      <dgm:spPr/>
    </dgm:pt>
    <dgm:pt modelId="{5E16E70D-061C-4D4D-91DD-05C11FA6DF6A}" type="pres">
      <dgm:prSet presAssocID="{B4AE0AC5-8CB7-4675-8754-5C2F0887DAA6}" presName="sibTrans" presStyleCnt="0"/>
      <dgm:spPr/>
    </dgm:pt>
    <dgm:pt modelId="{791E37C9-1CCA-48D1-AABF-1DF68696A50C}" type="pres">
      <dgm:prSet presAssocID="{29D5FD1B-54CA-4781-A63A-28C0BFFDA548}" presName="compNode" presStyleCnt="0"/>
      <dgm:spPr/>
    </dgm:pt>
    <dgm:pt modelId="{A112F954-7E4E-458F-B9CA-B81DC2057311}" type="pres">
      <dgm:prSet presAssocID="{29D5FD1B-54CA-4781-A63A-28C0BFFDA548}" presName="bgRect" presStyleLbl="bgShp" presStyleIdx="1" presStyleCnt="5"/>
      <dgm:spPr/>
    </dgm:pt>
    <dgm:pt modelId="{C9F05F9B-EF02-4F14-A230-FCBE18E57EED}" type="pres">
      <dgm:prSet presAssocID="{29D5FD1B-54CA-4781-A63A-28C0BFFDA54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ter"/>
        </a:ext>
      </dgm:extLst>
    </dgm:pt>
    <dgm:pt modelId="{9719E149-5A5F-44B3-B9D2-0FEA7E20A542}" type="pres">
      <dgm:prSet presAssocID="{29D5FD1B-54CA-4781-A63A-28C0BFFDA548}" presName="spaceRect" presStyleCnt="0"/>
      <dgm:spPr/>
    </dgm:pt>
    <dgm:pt modelId="{47F43B87-E04F-497B-A75F-535E3CB77236}" type="pres">
      <dgm:prSet presAssocID="{29D5FD1B-54CA-4781-A63A-28C0BFFDA548}" presName="parTx" presStyleLbl="revTx" presStyleIdx="1" presStyleCnt="6">
        <dgm:presLayoutVars>
          <dgm:chMax val="0"/>
          <dgm:chPref val="0"/>
        </dgm:presLayoutVars>
      </dgm:prSet>
      <dgm:spPr/>
    </dgm:pt>
    <dgm:pt modelId="{DC778281-F17C-4B74-8C31-618701CDBEEF}" type="pres">
      <dgm:prSet presAssocID="{981AD208-1E1E-4309-AAE4-512FD56705FD}" presName="sibTrans" presStyleCnt="0"/>
      <dgm:spPr/>
    </dgm:pt>
    <dgm:pt modelId="{289634E9-C379-4C41-8C21-8238399020DE}" type="pres">
      <dgm:prSet presAssocID="{9A850080-2114-48F4-BCD3-983D201AFD44}" presName="compNode" presStyleCnt="0"/>
      <dgm:spPr/>
    </dgm:pt>
    <dgm:pt modelId="{1A965A53-F17B-44D6-A7DA-7EAEE7DC8362}" type="pres">
      <dgm:prSet presAssocID="{9A850080-2114-48F4-BCD3-983D201AFD44}" presName="bgRect" presStyleLbl="bgShp" presStyleIdx="2" presStyleCnt="5"/>
      <dgm:spPr/>
    </dgm:pt>
    <dgm:pt modelId="{77E0DB82-F542-4F48-935F-4B42B22372C2}" type="pres">
      <dgm:prSet presAssocID="{9A850080-2114-48F4-BCD3-983D201AFD4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Yuan"/>
        </a:ext>
      </dgm:extLst>
    </dgm:pt>
    <dgm:pt modelId="{296BA685-B1D6-41D3-8F51-A39B52118BC3}" type="pres">
      <dgm:prSet presAssocID="{9A850080-2114-48F4-BCD3-983D201AFD44}" presName="spaceRect" presStyleCnt="0"/>
      <dgm:spPr/>
    </dgm:pt>
    <dgm:pt modelId="{038723EE-607D-4AAA-94F2-BA59D97A5274}" type="pres">
      <dgm:prSet presAssocID="{9A850080-2114-48F4-BCD3-983D201AFD44}" presName="parTx" presStyleLbl="revTx" presStyleIdx="2" presStyleCnt="6">
        <dgm:presLayoutVars>
          <dgm:chMax val="0"/>
          <dgm:chPref val="0"/>
        </dgm:presLayoutVars>
      </dgm:prSet>
      <dgm:spPr/>
    </dgm:pt>
    <dgm:pt modelId="{FDA63BE9-8D85-49ED-A4DC-E80747A157E7}" type="pres">
      <dgm:prSet presAssocID="{9A850080-2114-48F4-BCD3-983D201AFD44}" presName="desTx" presStyleLbl="revTx" presStyleIdx="3" presStyleCnt="6">
        <dgm:presLayoutVars/>
      </dgm:prSet>
      <dgm:spPr/>
    </dgm:pt>
    <dgm:pt modelId="{0910316F-A0FA-4315-B71E-42738847592B}" type="pres">
      <dgm:prSet presAssocID="{656D3679-F415-4079-82BD-5D180973BF74}" presName="sibTrans" presStyleCnt="0"/>
      <dgm:spPr/>
    </dgm:pt>
    <dgm:pt modelId="{BF1DD314-7F92-48FE-A550-94C579B91822}" type="pres">
      <dgm:prSet presAssocID="{CE0B23C6-8C1B-403A-842B-AE9F59B369D3}" presName="compNode" presStyleCnt="0"/>
      <dgm:spPr/>
    </dgm:pt>
    <dgm:pt modelId="{91ED02B1-3D51-478C-B2D7-EDFA8E4CD96C}" type="pres">
      <dgm:prSet presAssocID="{CE0B23C6-8C1B-403A-842B-AE9F59B369D3}" presName="bgRect" presStyleLbl="bgShp" presStyleIdx="3" presStyleCnt="5"/>
      <dgm:spPr/>
    </dgm:pt>
    <dgm:pt modelId="{90D233DD-2CAF-4DE9-A206-0018FC2E0349}" type="pres">
      <dgm:prSet presAssocID="{CE0B23C6-8C1B-403A-842B-AE9F59B369D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31080375-7E86-49EA-9863-76A2F9E395FA}" type="pres">
      <dgm:prSet presAssocID="{CE0B23C6-8C1B-403A-842B-AE9F59B369D3}" presName="spaceRect" presStyleCnt="0"/>
      <dgm:spPr/>
    </dgm:pt>
    <dgm:pt modelId="{4B69C049-E7A9-47E2-86E0-95F038D5856E}" type="pres">
      <dgm:prSet presAssocID="{CE0B23C6-8C1B-403A-842B-AE9F59B369D3}" presName="parTx" presStyleLbl="revTx" presStyleIdx="4" presStyleCnt="6">
        <dgm:presLayoutVars>
          <dgm:chMax val="0"/>
          <dgm:chPref val="0"/>
        </dgm:presLayoutVars>
      </dgm:prSet>
      <dgm:spPr/>
    </dgm:pt>
    <dgm:pt modelId="{355FF9D3-FF0C-4B09-996C-972CF46F46D3}" type="pres">
      <dgm:prSet presAssocID="{7D2FFDF5-467D-4E6F-9D6F-510B612E9E6F}" presName="sibTrans" presStyleCnt="0"/>
      <dgm:spPr/>
    </dgm:pt>
    <dgm:pt modelId="{4397A8C8-3933-46AD-880F-F237067FC883}" type="pres">
      <dgm:prSet presAssocID="{2942B897-E295-4FDE-B2D9-E3DD602335A2}" presName="compNode" presStyleCnt="0"/>
      <dgm:spPr/>
    </dgm:pt>
    <dgm:pt modelId="{1799194F-4D37-438F-A0ED-40D634BC0250}" type="pres">
      <dgm:prSet presAssocID="{2942B897-E295-4FDE-B2D9-E3DD602335A2}" presName="bgRect" presStyleLbl="bgShp" presStyleIdx="4" presStyleCnt="5"/>
      <dgm:spPr/>
    </dgm:pt>
    <dgm:pt modelId="{B7BFA442-424E-4CE3-A91D-DEBC55BD655B}" type="pres">
      <dgm:prSet presAssocID="{2942B897-E295-4FDE-B2D9-E3DD602335A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E3B27CCE-24C0-4258-B580-8CEEF1B5BFC0}" type="pres">
      <dgm:prSet presAssocID="{2942B897-E295-4FDE-B2D9-E3DD602335A2}" presName="spaceRect" presStyleCnt="0"/>
      <dgm:spPr/>
    </dgm:pt>
    <dgm:pt modelId="{9C4B73AB-4E66-472A-82AC-A7A0DADACA1F}" type="pres">
      <dgm:prSet presAssocID="{2942B897-E295-4FDE-B2D9-E3DD602335A2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728C7A0D-6538-441C-9738-06F3D98690B8}" type="presOf" srcId="{9A850080-2114-48F4-BCD3-983D201AFD44}" destId="{038723EE-607D-4AAA-94F2-BA59D97A5274}" srcOrd="0" destOrd="0" presId="urn:microsoft.com/office/officeart/2018/2/layout/IconVerticalSolidList"/>
    <dgm:cxn modelId="{EA29DE10-9619-45D6-9C3C-2CAECCE342CC}" type="presOf" srcId="{2161DDEA-1F36-496D-969B-B6AE46F98C70}" destId="{86848744-2E6C-45BC-B76C-A896FCD5C16B}" srcOrd="0" destOrd="0" presId="urn:microsoft.com/office/officeart/2018/2/layout/IconVerticalSolidList"/>
    <dgm:cxn modelId="{6247C43B-B880-468A-99E7-8CBC5E2C9BD8}" type="presOf" srcId="{8C3EC0E7-79F7-47A5-9D67-8F50874A0BC7}" destId="{023A1232-22C3-44DC-B3E0-1D4BC6E6A6BE}" srcOrd="0" destOrd="0" presId="urn:microsoft.com/office/officeart/2018/2/layout/IconVerticalSolidList"/>
    <dgm:cxn modelId="{F0105762-D576-4B51-B410-D76BB5DE112F}" type="presOf" srcId="{93DA7830-7037-483F-93F7-0A9FDAA6DEE3}" destId="{FDA63BE9-8D85-49ED-A4DC-E80747A157E7}" srcOrd="0" destOrd="0" presId="urn:microsoft.com/office/officeart/2018/2/layout/IconVerticalSolidList"/>
    <dgm:cxn modelId="{C31B7B4A-CC17-406D-96B3-6DBB169E4967}" srcId="{9A850080-2114-48F4-BCD3-983D201AFD44}" destId="{99C04839-C2DE-4DAD-AFAA-EE7471829551}" srcOrd="2" destOrd="0" parTransId="{C789CDEC-6A5F-4D57-ABD7-CF2E4D16F76D}" sibTransId="{5B44533D-C488-43E1-8106-391D4EDF4ACD}"/>
    <dgm:cxn modelId="{AC54926A-5847-4600-A1A2-7AC8B1702F1E}" srcId="{9A850080-2114-48F4-BCD3-983D201AFD44}" destId="{37CAA90F-CDE8-4846-B8BE-F19AD09A442D}" srcOrd="1" destOrd="0" parTransId="{F2B508A4-91BE-4407-88C6-34C2D3452C65}" sibTransId="{7D34DBB5-ECDF-4D24-B0E5-583F420F74CD}"/>
    <dgm:cxn modelId="{9814A56C-3060-4D54-98F5-8A7F274DBAB0}" type="presOf" srcId="{99C04839-C2DE-4DAD-AFAA-EE7471829551}" destId="{FDA63BE9-8D85-49ED-A4DC-E80747A157E7}" srcOrd="0" destOrd="2" presId="urn:microsoft.com/office/officeart/2018/2/layout/IconVerticalSolidList"/>
    <dgm:cxn modelId="{936B6678-00ED-4D04-87EA-692422B4F122}" type="presOf" srcId="{29D5FD1B-54CA-4781-A63A-28C0BFFDA548}" destId="{47F43B87-E04F-497B-A75F-535E3CB77236}" srcOrd="0" destOrd="0" presId="urn:microsoft.com/office/officeart/2018/2/layout/IconVerticalSolidList"/>
    <dgm:cxn modelId="{B638A5A2-480D-4023-8ED2-3B1B52182617}" srcId="{2161DDEA-1F36-496D-969B-B6AE46F98C70}" destId="{CE0B23C6-8C1B-403A-842B-AE9F59B369D3}" srcOrd="3" destOrd="0" parTransId="{B1BB6892-D518-4F75-9900-037EFEED07A4}" sibTransId="{7D2FFDF5-467D-4E6F-9D6F-510B612E9E6F}"/>
    <dgm:cxn modelId="{CA9506A6-3489-4241-BB8D-85371297B0F9}" srcId="{2161DDEA-1F36-496D-969B-B6AE46F98C70}" destId="{8C3EC0E7-79F7-47A5-9D67-8F50874A0BC7}" srcOrd="0" destOrd="0" parTransId="{4E2DEF87-FF04-40EA-BDED-B8314D809FCA}" sibTransId="{B4AE0AC5-8CB7-4675-8754-5C2F0887DAA6}"/>
    <dgm:cxn modelId="{143FF5AF-0A9C-4484-9EF9-73CE970812D1}" srcId="{2161DDEA-1F36-496D-969B-B6AE46F98C70}" destId="{2942B897-E295-4FDE-B2D9-E3DD602335A2}" srcOrd="4" destOrd="0" parTransId="{41AF6C77-2C93-4E0B-B077-2D92F11A29EF}" sibTransId="{9BDF8ADB-D90B-471F-81F7-A309DCDC259F}"/>
    <dgm:cxn modelId="{1EF951B3-7D1A-4E39-B43C-45BB3E12E0EE}" type="presOf" srcId="{CE0B23C6-8C1B-403A-842B-AE9F59B369D3}" destId="{4B69C049-E7A9-47E2-86E0-95F038D5856E}" srcOrd="0" destOrd="0" presId="urn:microsoft.com/office/officeart/2018/2/layout/IconVerticalSolidList"/>
    <dgm:cxn modelId="{202B42B7-4C26-4813-81AD-AFBC71FF74FE}" srcId="{2161DDEA-1F36-496D-969B-B6AE46F98C70}" destId="{9A850080-2114-48F4-BCD3-983D201AFD44}" srcOrd="2" destOrd="0" parTransId="{84878AC8-4612-4400-A8C4-F30B57055CA2}" sibTransId="{656D3679-F415-4079-82BD-5D180973BF74}"/>
    <dgm:cxn modelId="{ECD189BE-986D-4DA9-9F86-CAF3872123FB}" srcId="{9A850080-2114-48F4-BCD3-983D201AFD44}" destId="{93DA7830-7037-483F-93F7-0A9FDAA6DEE3}" srcOrd="0" destOrd="0" parTransId="{97D1B28C-7EAF-49E5-BCD5-9F6DC537E71A}" sibTransId="{EB960595-E00B-4A17-8D21-F44B6AE9B4D6}"/>
    <dgm:cxn modelId="{80BD64C5-3D11-42E8-B3EE-FF112714A924}" type="presOf" srcId="{2942B897-E295-4FDE-B2D9-E3DD602335A2}" destId="{9C4B73AB-4E66-472A-82AC-A7A0DADACA1F}" srcOrd="0" destOrd="0" presId="urn:microsoft.com/office/officeart/2018/2/layout/IconVerticalSolidList"/>
    <dgm:cxn modelId="{A9B93CC8-69EB-48C5-8709-3DEEA43242DB}" type="presOf" srcId="{37CAA90F-CDE8-4846-B8BE-F19AD09A442D}" destId="{FDA63BE9-8D85-49ED-A4DC-E80747A157E7}" srcOrd="0" destOrd="1" presId="urn:microsoft.com/office/officeart/2018/2/layout/IconVerticalSolidList"/>
    <dgm:cxn modelId="{6C504CE5-079E-4128-AEBC-B52B4808A91D}" srcId="{2161DDEA-1F36-496D-969B-B6AE46F98C70}" destId="{29D5FD1B-54CA-4781-A63A-28C0BFFDA548}" srcOrd="1" destOrd="0" parTransId="{6A648153-F106-40B0-8544-DDF4F5C325BF}" sibTransId="{981AD208-1E1E-4309-AAE4-512FD56705FD}"/>
    <dgm:cxn modelId="{85176D07-D8C1-4D5A-A53E-545DA8E7CDCB}" type="presParOf" srcId="{86848744-2E6C-45BC-B76C-A896FCD5C16B}" destId="{A641A2D0-AE7F-450A-9861-6047E2651128}" srcOrd="0" destOrd="0" presId="urn:microsoft.com/office/officeart/2018/2/layout/IconVerticalSolidList"/>
    <dgm:cxn modelId="{1F7D0758-CD45-4096-9194-2A886941DADC}" type="presParOf" srcId="{A641A2D0-AE7F-450A-9861-6047E2651128}" destId="{E3ABE6B8-3BF1-4DDC-811C-6E33E29EBEF2}" srcOrd="0" destOrd="0" presId="urn:microsoft.com/office/officeart/2018/2/layout/IconVerticalSolidList"/>
    <dgm:cxn modelId="{160EB693-4C29-4F43-9B1E-5A445138ACB8}" type="presParOf" srcId="{A641A2D0-AE7F-450A-9861-6047E2651128}" destId="{73D36700-299E-4ABC-A8D9-7582B111ED57}" srcOrd="1" destOrd="0" presId="urn:microsoft.com/office/officeart/2018/2/layout/IconVerticalSolidList"/>
    <dgm:cxn modelId="{0BDC7848-E920-4DE2-9705-D2CCEF08D9FA}" type="presParOf" srcId="{A641A2D0-AE7F-450A-9861-6047E2651128}" destId="{20B045A6-9462-4909-89ED-3039A3BF6C84}" srcOrd="2" destOrd="0" presId="urn:microsoft.com/office/officeart/2018/2/layout/IconVerticalSolidList"/>
    <dgm:cxn modelId="{2C8A2A4D-4B0D-4652-B156-48523B67C064}" type="presParOf" srcId="{A641A2D0-AE7F-450A-9861-6047E2651128}" destId="{023A1232-22C3-44DC-B3E0-1D4BC6E6A6BE}" srcOrd="3" destOrd="0" presId="urn:microsoft.com/office/officeart/2018/2/layout/IconVerticalSolidList"/>
    <dgm:cxn modelId="{4805B52D-E96E-4E70-A76B-32D058A164F6}" type="presParOf" srcId="{86848744-2E6C-45BC-B76C-A896FCD5C16B}" destId="{5E16E70D-061C-4D4D-91DD-05C11FA6DF6A}" srcOrd="1" destOrd="0" presId="urn:microsoft.com/office/officeart/2018/2/layout/IconVerticalSolidList"/>
    <dgm:cxn modelId="{A8B51B27-B08A-4EC1-8846-FEE4C7EC0FF3}" type="presParOf" srcId="{86848744-2E6C-45BC-B76C-A896FCD5C16B}" destId="{791E37C9-1CCA-48D1-AABF-1DF68696A50C}" srcOrd="2" destOrd="0" presId="urn:microsoft.com/office/officeart/2018/2/layout/IconVerticalSolidList"/>
    <dgm:cxn modelId="{862146B0-86D5-43FD-A48A-4EF029BD5CA2}" type="presParOf" srcId="{791E37C9-1CCA-48D1-AABF-1DF68696A50C}" destId="{A112F954-7E4E-458F-B9CA-B81DC2057311}" srcOrd="0" destOrd="0" presId="urn:microsoft.com/office/officeart/2018/2/layout/IconVerticalSolidList"/>
    <dgm:cxn modelId="{832B45E7-1985-4DD1-B88D-1ECBA9853522}" type="presParOf" srcId="{791E37C9-1CCA-48D1-AABF-1DF68696A50C}" destId="{C9F05F9B-EF02-4F14-A230-FCBE18E57EED}" srcOrd="1" destOrd="0" presId="urn:microsoft.com/office/officeart/2018/2/layout/IconVerticalSolidList"/>
    <dgm:cxn modelId="{49589A80-1893-46E7-A2C9-712935BE70C7}" type="presParOf" srcId="{791E37C9-1CCA-48D1-AABF-1DF68696A50C}" destId="{9719E149-5A5F-44B3-B9D2-0FEA7E20A542}" srcOrd="2" destOrd="0" presId="urn:microsoft.com/office/officeart/2018/2/layout/IconVerticalSolidList"/>
    <dgm:cxn modelId="{95FA1A84-672D-453C-9F05-AD8F32D33B9F}" type="presParOf" srcId="{791E37C9-1CCA-48D1-AABF-1DF68696A50C}" destId="{47F43B87-E04F-497B-A75F-535E3CB77236}" srcOrd="3" destOrd="0" presId="urn:microsoft.com/office/officeart/2018/2/layout/IconVerticalSolidList"/>
    <dgm:cxn modelId="{07C01BF7-BCB4-4769-AFC6-C24D5F449911}" type="presParOf" srcId="{86848744-2E6C-45BC-B76C-A896FCD5C16B}" destId="{DC778281-F17C-4B74-8C31-618701CDBEEF}" srcOrd="3" destOrd="0" presId="urn:microsoft.com/office/officeart/2018/2/layout/IconVerticalSolidList"/>
    <dgm:cxn modelId="{C6192546-4267-4019-8EF3-13FC20095CE0}" type="presParOf" srcId="{86848744-2E6C-45BC-B76C-A896FCD5C16B}" destId="{289634E9-C379-4C41-8C21-8238399020DE}" srcOrd="4" destOrd="0" presId="urn:microsoft.com/office/officeart/2018/2/layout/IconVerticalSolidList"/>
    <dgm:cxn modelId="{79AABD94-52E8-4036-A9CA-CA2386FD244C}" type="presParOf" srcId="{289634E9-C379-4C41-8C21-8238399020DE}" destId="{1A965A53-F17B-44D6-A7DA-7EAEE7DC8362}" srcOrd="0" destOrd="0" presId="urn:microsoft.com/office/officeart/2018/2/layout/IconVerticalSolidList"/>
    <dgm:cxn modelId="{C0DEBAD5-7103-444D-A2EF-66C6056C8D13}" type="presParOf" srcId="{289634E9-C379-4C41-8C21-8238399020DE}" destId="{77E0DB82-F542-4F48-935F-4B42B22372C2}" srcOrd="1" destOrd="0" presId="urn:microsoft.com/office/officeart/2018/2/layout/IconVerticalSolidList"/>
    <dgm:cxn modelId="{455DF951-B21B-4612-A224-F1C29B9EA861}" type="presParOf" srcId="{289634E9-C379-4C41-8C21-8238399020DE}" destId="{296BA685-B1D6-41D3-8F51-A39B52118BC3}" srcOrd="2" destOrd="0" presId="urn:microsoft.com/office/officeart/2018/2/layout/IconVerticalSolidList"/>
    <dgm:cxn modelId="{0E80CF17-BA97-4233-A6B3-C21F8E7DF008}" type="presParOf" srcId="{289634E9-C379-4C41-8C21-8238399020DE}" destId="{038723EE-607D-4AAA-94F2-BA59D97A5274}" srcOrd="3" destOrd="0" presId="urn:microsoft.com/office/officeart/2018/2/layout/IconVerticalSolidList"/>
    <dgm:cxn modelId="{D9D7440C-067D-4C56-AA4B-B7A289204B8D}" type="presParOf" srcId="{289634E9-C379-4C41-8C21-8238399020DE}" destId="{FDA63BE9-8D85-49ED-A4DC-E80747A157E7}" srcOrd="4" destOrd="0" presId="urn:microsoft.com/office/officeart/2018/2/layout/IconVerticalSolidList"/>
    <dgm:cxn modelId="{4F5E74F6-C37A-40E7-9DC9-4CD80806DBC2}" type="presParOf" srcId="{86848744-2E6C-45BC-B76C-A896FCD5C16B}" destId="{0910316F-A0FA-4315-B71E-42738847592B}" srcOrd="5" destOrd="0" presId="urn:microsoft.com/office/officeart/2018/2/layout/IconVerticalSolidList"/>
    <dgm:cxn modelId="{804C3C0F-EF5B-4F3E-9576-C2856D9079F2}" type="presParOf" srcId="{86848744-2E6C-45BC-B76C-A896FCD5C16B}" destId="{BF1DD314-7F92-48FE-A550-94C579B91822}" srcOrd="6" destOrd="0" presId="urn:microsoft.com/office/officeart/2018/2/layout/IconVerticalSolidList"/>
    <dgm:cxn modelId="{5563B4AC-8BC3-4070-AA0D-3C30EECDF59F}" type="presParOf" srcId="{BF1DD314-7F92-48FE-A550-94C579B91822}" destId="{91ED02B1-3D51-478C-B2D7-EDFA8E4CD96C}" srcOrd="0" destOrd="0" presId="urn:microsoft.com/office/officeart/2018/2/layout/IconVerticalSolidList"/>
    <dgm:cxn modelId="{CE0E4D2B-809A-43A6-A747-4222D5F9DF0E}" type="presParOf" srcId="{BF1DD314-7F92-48FE-A550-94C579B91822}" destId="{90D233DD-2CAF-4DE9-A206-0018FC2E0349}" srcOrd="1" destOrd="0" presId="urn:microsoft.com/office/officeart/2018/2/layout/IconVerticalSolidList"/>
    <dgm:cxn modelId="{A48A95ED-DE75-4A78-94DC-85BE008C4B9A}" type="presParOf" srcId="{BF1DD314-7F92-48FE-A550-94C579B91822}" destId="{31080375-7E86-49EA-9863-76A2F9E395FA}" srcOrd="2" destOrd="0" presId="urn:microsoft.com/office/officeart/2018/2/layout/IconVerticalSolidList"/>
    <dgm:cxn modelId="{EEFAD05B-F1E2-4140-BDB1-F44D3683722B}" type="presParOf" srcId="{BF1DD314-7F92-48FE-A550-94C579B91822}" destId="{4B69C049-E7A9-47E2-86E0-95F038D5856E}" srcOrd="3" destOrd="0" presId="urn:microsoft.com/office/officeart/2018/2/layout/IconVerticalSolidList"/>
    <dgm:cxn modelId="{250407ED-69AB-49CE-B2DE-F7A64FFB346F}" type="presParOf" srcId="{86848744-2E6C-45BC-B76C-A896FCD5C16B}" destId="{355FF9D3-FF0C-4B09-996C-972CF46F46D3}" srcOrd="7" destOrd="0" presId="urn:microsoft.com/office/officeart/2018/2/layout/IconVerticalSolidList"/>
    <dgm:cxn modelId="{B6A318CD-F796-459C-9C00-C3D9A0662C77}" type="presParOf" srcId="{86848744-2E6C-45BC-B76C-A896FCD5C16B}" destId="{4397A8C8-3933-46AD-880F-F237067FC883}" srcOrd="8" destOrd="0" presId="urn:microsoft.com/office/officeart/2018/2/layout/IconVerticalSolidList"/>
    <dgm:cxn modelId="{3DEF1115-8C41-43B1-9857-6781A4074A95}" type="presParOf" srcId="{4397A8C8-3933-46AD-880F-F237067FC883}" destId="{1799194F-4D37-438F-A0ED-40D634BC0250}" srcOrd="0" destOrd="0" presId="urn:microsoft.com/office/officeart/2018/2/layout/IconVerticalSolidList"/>
    <dgm:cxn modelId="{0A275B05-7729-49CE-B814-E37CA9A852EE}" type="presParOf" srcId="{4397A8C8-3933-46AD-880F-F237067FC883}" destId="{B7BFA442-424E-4CE3-A91D-DEBC55BD655B}" srcOrd="1" destOrd="0" presId="urn:microsoft.com/office/officeart/2018/2/layout/IconVerticalSolidList"/>
    <dgm:cxn modelId="{34FD7AA5-6B3E-4AE0-8BD6-63E6AD6FC232}" type="presParOf" srcId="{4397A8C8-3933-46AD-880F-F237067FC883}" destId="{E3B27CCE-24C0-4258-B580-8CEEF1B5BFC0}" srcOrd="2" destOrd="0" presId="urn:microsoft.com/office/officeart/2018/2/layout/IconVerticalSolidList"/>
    <dgm:cxn modelId="{9E87D1F8-11B0-4FEF-B36E-1F005D8E81C4}" type="presParOf" srcId="{4397A8C8-3933-46AD-880F-F237067FC883}" destId="{9C4B73AB-4E66-472A-82AC-A7A0DADACA1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38E4E5-4454-4DF4-AC26-08A1B9F9F9B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8036DDD-74C8-44F1-BBFF-8560E71BB025}">
      <dgm:prSet/>
      <dgm:spPr/>
      <dgm:t>
        <a:bodyPr/>
        <a:lstStyle/>
        <a:p>
          <a:r>
            <a:rPr lang="en-US"/>
            <a:t>What is the risk of relapse: mainly issue with Complicated Gram Positive (S aureus and Enterococcus) bacteremia</a:t>
          </a:r>
        </a:p>
      </dgm:t>
    </dgm:pt>
    <dgm:pt modelId="{B1B0F2E1-9382-4F47-B92A-AC77328CE768}" type="parTrans" cxnId="{89ABCF83-F1FB-4068-BCA4-75FD093A7B8E}">
      <dgm:prSet/>
      <dgm:spPr/>
      <dgm:t>
        <a:bodyPr/>
        <a:lstStyle/>
        <a:p>
          <a:endParaRPr lang="en-US"/>
        </a:p>
      </dgm:t>
    </dgm:pt>
    <dgm:pt modelId="{B951B682-83C6-4514-8461-C0364E3CDFFA}" type="sibTrans" cxnId="{89ABCF83-F1FB-4068-BCA4-75FD093A7B8E}">
      <dgm:prSet/>
      <dgm:spPr/>
      <dgm:t>
        <a:bodyPr/>
        <a:lstStyle/>
        <a:p>
          <a:endParaRPr lang="en-US"/>
        </a:p>
      </dgm:t>
    </dgm:pt>
    <dgm:pt modelId="{46CE3FC9-5087-4D52-8948-453D7832B9FC}">
      <dgm:prSet/>
      <dgm:spPr/>
      <dgm:t>
        <a:bodyPr/>
        <a:lstStyle/>
        <a:p>
          <a:r>
            <a:rPr lang="en-US"/>
            <a:t>Is there an appropriate oral antibiotic: high bioavailable, achieves good blood levels with respect to MIC of bacteria</a:t>
          </a:r>
        </a:p>
      </dgm:t>
    </dgm:pt>
    <dgm:pt modelId="{E0181841-117C-4719-B2F4-D6DB9CCF12C9}" type="parTrans" cxnId="{184CC9C5-203F-453D-B3FB-9F9A83B86D96}">
      <dgm:prSet/>
      <dgm:spPr/>
      <dgm:t>
        <a:bodyPr/>
        <a:lstStyle/>
        <a:p>
          <a:endParaRPr lang="en-US"/>
        </a:p>
      </dgm:t>
    </dgm:pt>
    <dgm:pt modelId="{EEFE17CC-4C02-4D88-BA01-75DC5A0DAECC}" type="sibTrans" cxnId="{184CC9C5-203F-453D-B3FB-9F9A83B86D96}">
      <dgm:prSet/>
      <dgm:spPr/>
      <dgm:t>
        <a:bodyPr/>
        <a:lstStyle/>
        <a:p>
          <a:endParaRPr lang="en-US"/>
        </a:p>
      </dgm:t>
    </dgm:pt>
    <dgm:pt modelId="{C04BA91E-9BF9-4B86-BC82-7C28A1BF167A}">
      <dgm:prSet/>
      <dgm:spPr/>
      <dgm:t>
        <a:bodyPr/>
        <a:lstStyle/>
        <a:p>
          <a:r>
            <a:rPr lang="en-US"/>
            <a:t>Is the patient showing clinical improvement: fever, inflammatory markers, sepsis resolution</a:t>
          </a:r>
        </a:p>
      </dgm:t>
    </dgm:pt>
    <dgm:pt modelId="{90DC67A6-2B0A-4D43-91B3-1C766B172F70}" type="parTrans" cxnId="{8D1130BC-79F5-484A-9389-CD5BAC183793}">
      <dgm:prSet/>
      <dgm:spPr/>
      <dgm:t>
        <a:bodyPr/>
        <a:lstStyle/>
        <a:p>
          <a:endParaRPr lang="en-US"/>
        </a:p>
      </dgm:t>
    </dgm:pt>
    <dgm:pt modelId="{420864D0-E4FF-44A4-A933-1D9DD0574081}" type="sibTrans" cxnId="{8D1130BC-79F5-484A-9389-CD5BAC183793}">
      <dgm:prSet/>
      <dgm:spPr/>
      <dgm:t>
        <a:bodyPr/>
        <a:lstStyle/>
        <a:p>
          <a:endParaRPr lang="en-US"/>
        </a:p>
      </dgm:t>
    </dgm:pt>
    <dgm:pt modelId="{62BE3510-9877-4B7F-9928-E95C2B8F2E95}">
      <dgm:prSet/>
      <dgm:spPr/>
      <dgm:t>
        <a:bodyPr/>
        <a:lstStyle/>
        <a:p>
          <a:r>
            <a:rPr lang="en-US"/>
            <a:t>Does the patient have reliable oral intake: ileus or obstruction, vomiting, NG suction, dysphagia</a:t>
          </a:r>
        </a:p>
      </dgm:t>
    </dgm:pt>
    <dgm:pt modelId="{0E360C63-8FB7-4011-9F5D-BEEADA198A3A}" type="parTrans" cxnId="{4DD89D10-335F-40D9-8B4A-AC48CFB6AAD0}">
      <dgm:prSet/>
      <dgm:spPr/>
      <dgm:t>
        <a:bodyPr/>
        <a:lstStyle/>
        <a:p>
          <a:endParaRPr lang="en-US"/>
        </a:p>
      </dgm:t>
    </dgm:pt>
    <dgm:pt modelId="{18F2551C-6CCF-4C00-9944-ECD1F3511118}" type="sibTrans" cxnId="{4DD89D10-335F-40D9-8B4A-AC48CFB6AAD0}">
      <dgm:prSet/>
      <dgm:spPr/>
      <dgm:t>
        <a:bodyPr/>
        <a:lstStyle/>
        <a:p>
          <a:endParaRPr lang="en-US"/>
        </a:p>
      </dgm:t>
    </dgm:pt>
    <dgm:pt modelId="{18BC66F0-B1C3-4F5E-AAFE-44540C13273E}" type="pres">
      <dgm:prSet presAssocID="{7038E4E5-4454-4DF4-AC26-08A1B9F9F9BF}" presName="root" presStyleCnt="0">
        <dgm:presLayoutVars>
          <dgm:dir/>
          <dgm:resizeHandles val="exact"/>
        </dgm:presLayoutVars>
      </dgm:prSet>
      <dgm:spPr/>
    </dgm:pt>
    <dgm:pt modelId="{49AB9E7C-C541-47BB-B440-AA954C21E2BA}" type="pres">
      <dgm:prSet presAssocID="{D8036DDD-74C8-44F1-BBFF-8560E71BB025}" presName="compNode" presStyleCnt="0"/>
      <dgm:spPr/>
    </dgm:pt>
    <dgm:pt modelId="{3743AE46-5987-4A5A-9BFD-5D0ACAB1CD85}" type="pres">
      <dgm:prSet presAssocID="{D8036DDD-74C8-44F1-BBFF-8560E71BB025}" presName="bgRect" presStyleLbl="bgShp" presStyleIdx="0" presStyleCnt="4"/>
      <dgm:spPr/>
    </dgm:pt>
    <dgm:pt modelId="{F1B95DF5-1247-4EB8-851E-CEAECD0FCAC1}" type="pres">
      <dgm:prSet presAssocID="{D8036DDD-74C8-44F1-BBFF-8560E71BB02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V"/>
        </a:ext>
      </dgm:extLst>
    </dgm:pt>
    <dgm:pt modelId="{86321F92-E069-41E2-98E2-4346E0796C91}" type="pres">
      <dgm:prSet presAssocID="{D8036DDD-74C8-44F1-BBFF-8560E71BB025}" presName="spaceRect" presStyleCnt="0"/>
      <dgm:spPr/>
    </dgm:pt>
    <dgm:pt modelId="{058005E0-FB90-4FC6-8D93-3E9644778ED2}" type="pres">
      <dgm:prSet presAssocID="{D8036DDD-74C8-44F1-BBFF-8560E71BB025}" presName="parTx" presStyleLbl="revTx" presStyleIdx="0" presStyleCnt="4">
        <dgm:presLayoutVars>
          <dgm:chMax val="0"/>
          <dgm:chPref val="0"/>
        </dgm:presLayoutVars>
      </dgm:prSet>
      <dgm:spPr/>
    </dgm:pt>
    <dgm:pt modelId="{D2E23E05-516B-427A-8C1A-C3331988582F}" type="pres">
      <dgm:prSet presAssocID="{B951B682-83C6-4514-8461-C0364E3CDFFA}" presName="sibTrans" presStyleCnt="0"/>
      <dgm:spPr/>
    </dgm:pt>
    <dgm:pt modelId="{4527D1C2-9CDD-47C4-9F51-F5F6C5606779}" type="pres">
      <dgm:prSet presAssocID="{46CE3FC9-5087-4D52-8948-453D7832B9FC}" presName="compNode" presStyleCnt="0"/>
      <dgm:spPr/>
    </dgm:pt>
    <dgm:pt modelId="{6042EA51-0085-4BE9-A775-16CB4EC8857E}" type="pres">
      <dgm:prSet presAssocID="{46CE3FC9-5087-4D52-8948-453D7832B9FC}" presName="bgRect" presStyleLbl="bgShp" presStyleIdx="1" presStyleCnt="4"/>
      <dgm:spPr/>
    </dgm:pt>
    <dgm:pt modelId="{F24ED84D-9F43-4294-A6B8-5A3C17B12D5A}" type="pres">
      <dgm:prSet presAssocID="{46CE3FC9-5087-4D52-8948-453D7832B9F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FF3C2C0A-6D94-4372-B39C-27E6D13063A8}" type="pres">
      <dgm:prSet presAssocID="{46CE3FC9-5087-4D52-8948-453D7832B9FC}" presName="spaceRect" presStyleCnt="0"/>
      <dgm:spPr/>
    </dgm:pt>
    <dgm:pt modelId="{75091B79-D3AC-4318-A1B1-0DFCEADDA99F}" type="pres">
      <dgm:prSet presAssocID="{46CE3FC9-5087-4D52-8948-453D7832B9FC}" presName="parTx" presStyleLbl="revTx" presStyleIdx="1" presStyleCnt="4">
        <dgm:presLayoutVars>
          <dgm:chMax val="0"/>
          <dgm:chPref val="0"/>
        </dgm:presLayoutVars>
      </dgm:prSet>
      <dgm:spPr/>
    </dgm:pt>
    <dgm:pt modelId="{ACF622D8-AA8A-4581-B06B-0EF33D2458E8}" type="pres">
      <dgm:prSet presAssocID="{EEFE17CC-4C02-4D88-BA01-75DC5A0DAECC}" presName="sibTrans" presStyleCnt="0"/>
      <dgm:spPr/>
    </dgm:pt>
    <dgm:pt modelId="{D4BC74F0-E008-4454-BAA0-102F2C039737}" type="pres">
      <dgm:prSet presAssocID="{C04BA91E-9BF9-4B86-BC82-7C28A1BF167A}" presName="compNode" presStyleCnt="0"/>
      <dgm:spPr/>
    </dgm:pt>
    <dgm:pt modelId="{D2B152A3-CE99-41AA-9069-28621F7D9A46}" type="pres">
      <dgm:prSet presAssocID="{C04BA91E-9BF9-4B86-BC82-7C28A1BF167A}" presName="bgRect" presStyleLbl="bgShp" presStyleIdx="2" presStyleCnt="4"/>
      <dgm:spPr/>
    </dgm:pt>
    <dgm:pt modelId="{F69F0A90-5046-4D64-B81E-9B3ECF7F6F6F}" type="pres">
      <dgm:prSet presAssocID="{C04BA91E-9BF9-4B86-BC82-7C28A1BF167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dney"/>
        </a:ext>
      </dgm:extLst>
    </dgm:pt>
    <dgm:pt modelId="{E99A842D-71A9-46FD-BC91-988620263CA7}" type="pres">
      <dgm:prSet presAssocID="{C04BA91E-9BF9-4B86-BC82-7C28A1BF167A}" presName="spaceRect" presStyleCnt="0"/>
      <dgm:spPr/>
    </dgm:pt>
    <dgm:pt modelId="{B38D630C-3F6B-4D44-BB8D-8765CA9C182C}" type="pres">
      <dgm:prSet presAssocID="{C04BA91E-9BF9-4B86-BC82-7C28A1BF167A}" presName="parTx" presStyleLbl="revTx" presStyleIdx="2" presStyleCnt="4">
        <dgm:presLayoutVars>
          <dgm:chMax val="0"/>
          <dgm:chPref val="0"/>
        </dgm:presLayoutVars>
      </dgm:prSet>
      <dgm:spPr/>
    </dgm:pt>
    <dgm:pt modelId="{3CBF42C0-7B90-4DDB-B9FA-C240CEE39A2D}" type="pres">
      <dgm:prSet presAssocID="{420864D0-E4FF-44A4-A933-1D9DD0574081}" presName="sibTrans" presStyleCnt="0"/>
      <dgm:spPr/>
    </dgm:pt>
    <dgm:pt modelId="{3F736EA8-9610-4F00-B652-FE9B6D71679D}" type="pres">
      <dgm:prSet presAssocID="{62BE3510-9877-4B7F-9928-E95C2B8F2E95}" presName="compNode" presStyleCnt="0"/>
      <dgm:spPr/>
    </dgm:pt>
    <dgm:pt modelId="{727D66BD-EF42-41D7-9F10-5F98CBE89EAE}" type="pres">
      <dgm:prSet presAssocID="{62BE3510-9877-4B7F-9928-E95C2B8F2E95}" presName="bgRect" presStyleLbl="bgShp" presStyleIdx="3" presStyleCnt="4"/>
      <dgm:spPr/>
    </dgm:pt>
    <dgm:pt modelId="{933F6672-5E2C-448B-9E83-102269455E21}" type="pres">
      <dgm:prSet presAssocID="{62BE3510-9877-4B7F-9928-E95C2B8F2E9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F7DC7159-A1CB-4CE9-B68B-997B240348D9}" type="pres">
      <dgm:prSet presAssocID="{62BE3510-9877-4B7F-9928-E95C2B8F2E95}" presName="spaceRect" presStyleCnt="0"/>
      <dgm:spPr/>
    </dgm:pt>
    <dgm:pt modelId="{F1BA0903-F3B7-4FFA-8ED1-9678C9095587}" type="pres">
      <dgm:prSet presAssocID="{62BE3510-9877-4B7F-9928-E95C2B8F2E9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DD89D10-335F-40D9-8B4A-AC48CFB6AAD0}" srcId="{7038E4E5-4454-4DF4-AC26-08A1B9F9F9BF}" destId="{62BE3510-9877-4B7F-9928-E95C2B8F2E95}" srcOrd="3" destOrd="0" parTransId="{0E360C63-8FB7-4011-9F5D-BEEADA198A3A}" sibTransId="{18F2551C-6CCF-4C00-9944-ECD1F3511118}"/>
    <dgm:cxn modelId="{F26AE93B-65B4-4CF7-8A5B-6FFF5074C3B4}" type="presOf" srcId="{D8036DDD-74C8-44F1-BBFF-8560E71BB025}" destId="{058005E0-FB90-4FC6-8D93-3E9644778ED2}" srcOrd="0" destOrd="0" presId="urn:microsoft.com/office/officeart/2018/2/layout/IconVerticalSolidList"/>
    <dgm:cxn modelId="{6952AF3C-53B2-484D-966B-4C0EFB37452E}" type="presOf" srcId="{62BE3510-9877-4B7F-9928-E95C2B8F2E95}" destId="{F1BA0903-F3B7-4FFA-8ED1-9678C9095587}" srcOrd="0" destOrd="0" presId="urn:microsoft.com/office/officeart/2018/2/layout/IconVerticalSolidList"/>
    <dgm:cxn modelId="{89ABCF83-F1FB-4068-BCA4-75FD093A7B8E}" srcId="{7038E4E5-4454-4DF4-AC26-08A1B9F9F9BF}" destId="{D8036DDD-74C8-44F1-BBFF-8560E71BB025}" srcOrd="0" destOrd="0" parTransId="{B1B0F2E1-9382-4F47-B92A-AC77328CE768}" sibTransId="{B951B682-83C6-4514-8461-C0364E3CDFFA}"/>
    <dgm:cxn modelId="{8D1130BC-79F5-484A-9389-CD5BAC183793}" srcId="{7038E4E5-4454-4DF4-AC26-08A1B9F9F9BF}" destId="{C04BA91E-9BF9-4B86-BC82-7C28A1BF167A}" srcOrd="2" destOrd="0" parTransId="{90DC67A6-2B0A-4D43-91B3-1C766B172F70}" sibTransId="{420864D0-E4FF-44A4-A933-1D9DD0574081}"/>
    <dgm:cxn modelId="{6FB9A6C2-1F3A-4E5F-A240-68E9FB05BAB1}" type="presOf" srcId="{46CE3FC9-5087-4D52-8948-453D7832B9FC}" destId="{75091B79-D3AC-4318-A1B1-0DFCEADDA99F}" srcOrd="0" destOrd="0" presId="urn:microsoft.com/office/officeart/2018/2/layout/IconVerticalSolidList"/>
    <dgm:cxn modelId="{184CC9C5-203F-453D-B3FB-9F9A83B86D96}" srcId="{7038E4E5-4454-4DF4-AC26-08A1B9F9F9BF}" destId="{46CE3FC9-5087-4D52-8948-453D7832B9FC}" srcOrd="1" destOrd="0" parTransId="{E0181841-117C-4719-B2F4-D6DB9CCF12C9}" sibTransId="{EEFE17CC-4C02-4D88-BA01-75DC5A0DAECC}"/>
    <dgm:cxn modelId="{5779F4E8-D0C6-404D-ACE5-5DF3D41E9F8C}" type="presOf" srcId="{7038E4E5-4454-4DF4-AC26-08A1B9F9F9BF}" destId="{18BC66F0-B1C3-4F5E-AAFE-44540C13273E}" srcOrd="0" destOrd="0" presId="urn:microsoft.com/office/officeart/2018/2/layout/IconVerticalSolidList"/>
    <dgm:cxn modelId="{50BAC4FA-202E-4283-B40C-7F7700C395EC}" type="presOf" srcId="{C04BA91E-9BF9-4B86-BC82-7C28A1BF167A}" destId="{B38D630C-3F6B-4D44-BB8D-8765CA9C182C}" srcOrd="0" destOrd="0" presId="urn:microsoft.com/office/officeart/2018/2/layout/IconVerticalSolidList"/>
    <dgm:cxn modelId="{280EE65E-2D8E-4A9C-8752-7F0596D661F6}" type="presParOf" srcId="{18BC66F0-B1C3-4F5E-AAFE-44540C13273E}" destId="{49AB9E7C-C541-47BB-B440-AA954C21E2BA}" srcOrd="0" destOrd="0" presId="urn:microsoft.com/office/officeart/2018/2/layout/IconVerticalSolidList"/>
    <dgm:cxn modelId="{C74BE975-2A6B-41EC-8BC1-3C25F8D67E09}" type="presParOf" srcId="{49AB9E7C-C541-47BB-B440-AA954C21E2BA}" destId="{3743AE46-5987-4A5A-9BFD-5D0ACAB1CD85}" srcOrd="0" destOrd="0" presId="urn:microsoft.com/office/officeart/2018/2/layout/IconVerticalSolidList"/>
    <dgm:cxn modelId="{F8AD8B4F-2D74-4E89-8871-5E63DA5303D7}" type="presParOf" srcId="{49AB9E7C-C541-47BB-B440-AA954C21E2BA}" destId="{F1B95DF5-1247-4EB8-851E-CEAECD0FCAC1}" srcOrd="1" destOrd="0" presId="urn:microsoft.com/office/officeart/2018/2/layout/IconVerticalSolidList"/>
    <dgm:cxn modelId="{2E8EECCC-9644-4557-8F5D-FB068BA388D8}" type="presParOf" srcId="{49AB9E7C-C541-47BB-B440-AA954C21E2BA}" destId="{86321F92-E069-41E2-98E2-4346E0796C91}" srcOrd="2" destOrd="0" presId="urn:microsoft.com/office/officeart/2018/2/layout/IconVerticalSolidList"/>
    <dgm:cxn modelId="{4B5BBDF9-8004-42CB-8A5E-86C81D0D02AB}" type="presParOf" srcId="{49AB9E7C-C541-47BB-B440-AA954C21E2BA}" destId="{058005E0-FB90-4FC6-8D93-3E9644778ED2}" srcOrd="3" destOrd="0" presId="urn:microsoft.com/office/officeart/2018/2/layout/IconVerticalSolidList"/>
    <dgm:cxn modelId="{747444B1-0FC6-47B9-9776-B49B611D2884}" type="presParOf" srcId="{18BC66F0-B1C3-4F5E-AAFE-44540C13273E}" destId="{D2E23E05-516B-427A-8C1A-C3331988582F}" srcOrd="1" destOrd="0" presId="urn:microsoft.com/office/officeart/2018/2/layout/IconVerticalSolidList"/>
    <dgm:cxn modelId="{757F4A37-F41F-4B59-8B01-35145E298253}" type="presParOf" srcId="{18BC66F0-B1C3-4F5E-AAFE-44540C13273E}" destId="{4527D1C2-9CDD-47C4-9F51-F5F6C5606779}" srcOrd="2" destOrd="0" presId="urn:microsoft.com/office/officeart/2018/2/layout/IconVerticalSolidList"/>
    <dgm:cxn modelId="{101DD521-325B-4C9E-A207-C40323E36AE3}" type="presParOf" srcId="{4527D1C2-9CDD-47C4-9F51-F5F6C5606779}" destId="{6042EA51-0085-4BE9-A775-16CB4EC8857E}" srcOrd="0" destOrd="0" presId="urn:microsoft.com/office/officeart/2018/2/layout/IconVerticalSolidList"/>
    <dgm:cxn modelId="{B0015160-EBF1-49B1-9005-F971E95E3755}" type="presParOf" srcId="{4527D1C2-9CDD-47C4-9F51-F5F6C5606779}" destId="{F24ED84D-9F43-4294-A6B8-5A3C17B12D5A}" srcOrd="1" destOrd="0" presId="urn:microsoft.com/office/officeart/2018/2/layout/IconVerticalSolidList"/>
    <dgm:cxn modelId="{F06FA920-3671-4A11-B483-7A078BF6A2BA}" type="presParOf" srcId="{4527D1C2-9CDD-47C4-9F51-F5F6C5606779}" destId="{FF3C2C0A-6D94-4372-B39C-27E6D13063A8}" srcOrd="2" destOrd="0" presId="urn:microsoft.com/office/officeart/2018/2/layout/IconVerticalSolidList"/>
    <dgm:cxn modelId="{217911CC-DCFA-48BC-8112-D2B0BF3B8BBF}" type="presParOf" srcId="{4527D1C2-9CDD-47C4-9F51-F5F6C5606779}" destId="{75091B79-D3AC-4318-A1B1-0DFCEADDA99F}" srcOrd="3" destOrd="0" presId="urn:microsoft.com/office/officeart/2018/2/layout/IconVerticalSolidList"/>
    <dgm:cxn modelId="{776E3B5C-2499-414F-A62A-4969413AC9CC}" type="presParOf" srcId="{18BC66F0-B1C3-4F5E-AAFE-44540C13273E}" destId="{ACF622D8-AA8A-4581-B06B-0EF33D2458E8}" srcOrd="3" destOrd="0" presId="urn:microsoft.com/office/officeart/2018/2/layout/IconVerticalSolidList"/>
    <dgm:cxn modelId="{C3497469-854B-4A01-A389-5EDEA463F2E7}" type="presParOf" srcId="{18BC66F0-B1C3-4F5E-AAFE-44540C13273E}" destId="{D4BC74F0-E008-4454-BAA0-102F2C039737}" srcOrd="4" destOrd="0" presId="urn:microsoft.com/office/officeart/2018/2/layout/IconVerticalSolidList"/>
    <dgm:cxn modelId="{62237946-B0A0-4FD7-9D58-3AD1308D576B}" type="presParOf" srcId="{D4BC74F0-E008-4454-BAA0-102F2C039737}" destId="{D2B152A3-CE99-41AA-9069-28621F7D9A46}" srcOrd="0" destOrd="0" presId="urn:microsoft.com/office/officeart/2018/2/layout/IconVerticalSolidList"/>
    <dgm:cxn modelId="{6DB804A4-12B0-4BD9-BB09-815F5BAC8F7E}" type="presParOf" srcId="{D4BC74F0-E008-4454-BAA0-102F2C039737}" destId="{F69F0A90-5046-4D64-B81E-9B3ECF7F6F6F}" srcOrd="1" destOrd="0" presId="urn:microsoft.com/office/officeart/2018/2/layout/IconVerticalSolidList"/>
    <dgm:cxn modelId="{54B2C4C8-6287-464B-A93E-14FE45B15304}" type="presParOf" srcId="{D4BC74F0-E008-4454-BAA0-102F2C039737}" destId="{E99A842D-71A9-46FD-BC91-988620263CA7}" srcOrd="2" destOrd="0" presId="urn:microsoft.com/office/officeart/2018/2/layout/IconVerticalSolidList"/>
    <dgm:cxn modelId="{0335B933-CBBC-4C06-90C9-CA5BFC25F09C}" type="presParOf" srcId="{D4BC74F0-E008-4454-BAA0-102F2C039737}" destId="{B38D630C-3F6B-4D44-BB8D-8765CA9C182C}" srcOrd="3" destOrd="0" presId="urn:microsoft.com/office/officeart/2018/2/layout/IconVerticalSolidList"/>
    <dgm:cxn modelId="{A88CD3C5-6417-4D1C-B05D-C6BF820EE5A3}" type="presParOf" srcId="{18BC66F0-B1C3-4F5E-AAFE-44540C13273E}" destId="{3CBF42C0-7B90-4DDB-B9FA-C240CEE39A2D}" srcOrd="5" destOrd="0" presId="urn:microsoft.com/office/officeart/2018/2/layout/IconVerticalSolidList"/>
    <dgm:cxn modelId="{DA346125-9DFF-4B25-A711-91BB8D51F60B}" type="presParOf" srcId="{18BC66F0-B1C3-4F5E-AAFE-44540C13273E}" destId="{3F736EA8-9610-4F00-B652-FE9B6D71679D}" srcOrd="6" destOrd="0" presId="urn:microsoft.com/office/officeart/2018/2/layout/IconVerticalSolidList"/>
    <dgm:cxn modelId="{8AAC8E38-F764-4720-8E3B-D6C6087975AD}" type="presParOf" srcId="{3F736EA8-9610-4F00-B652-FE9B6D71679D}" destId="{727D66BD-EF42-41D7-9F10-5F98CBE89EAE}" srcOrd="0" destOrd="0" presId="urn:microsoft.com/office/officeart/2018/2/layout/IconVerticalSolidList"/>
    <dgm:cxn modelId="{0054B3D9-1162-4628-9FA2-3FDC642B28B5}" type="presParOf" srcId="{3F736EA8-9610-4F00-B652-FE9B6D71679D}" destId="{933F6672-5E2C-448B-9E83-102269455E21}" srcOrd="1" destOrd="0" presId="urn:microsoft.com/office/officeart/2018/2/layout/IconVerticalSolidList"/>
    <dgm:cxn modelId="{98FA11F2-611E-4690-8769-C61639C95336}" type="presParOf" srcId="{3F736EA8-9610-4F00-B652-FE9B6D71679D}" destId="{F7DC7159-A1CB-4CE9-B68B-997B240348D9}" srcOrd="2" destOrd="0" presId="urn:microsoft.com/office/officeart/2018/2/layout/IconVerticalSolidList"/>
    <dgm:cxn modelId="{F4EE7BCF-0798-453E-9DD6-992E3D32278B}" type="presParOf" srcId="{3F736EA8-9610-4F00-B652-FE9B6D71679D}" destId="{F1BA0903-F3B7-4FFA-8ED1-9678C909558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203E50C-1F19-4C59-86A5-63C664C6EEA3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83CAB0A-A32E-40B1-89C2-943A55462655}">
      <dgm:prSet/>
      <dgm:spPr/>
      <dgm:t>
        <a:bodyPr/>
        <a:lstStyle/>
        <a:p>
          <a:r>
            <a:rPr lang="en-US"/>
            <a:t>Uncomplicated:</a:t>
          </a:r>
        </a:p>
      </dgm:t>
    </dgm:pt>
    <dgm:pt modelId="{068400D1-6FFF-4D14-9059-572E40EBFCC3}" type="parTrans" cxnId="{225B75A2-1E0F-4C5C-B28D-36B20CC8D421}">
      <dgm:prSet/>
      <dgm:spPr/>
      <dgm:t>
        <a:bodyPr/>
        <a:lstStyle/>
        <a:p>
          <a:endParaRPr lang="en-US"/>
        </a:p>
      </dgm:t>
    </dgm:pt>
    <dgm:pt modelId="{A1BC98C2-5E9E-41C0-9CF0-9C46FCA178D0}" type="sibTrans" cxnId="{225B75A2-1E0F-4C5C-B28D-36B20CC8D421}">
      <dgm:prSet/>
      <dgm:spPr/>
      <dgm:t>
        <a:bodyPr/>
        <a:lstStyle/>
        <a:p>
          <a:endParaRPr lang="en-US"/>
        </a:p>
      </dgm:t>
    </dgm:pt>
    <dgm:pt modelId="{8420842F-300C-4385-B65C-B7F23D3D5547}">
      <dgm:prSet/>
      <dgm:spPr/>
      <dgm:t>
        <a:bodyPr/>
        <a:lstStyle/>
        <a:p>
          <a:r>
            <a:rPr lang="en-US"/>
            <a:t>Staphylococcus aureus: generally, 2 weeks of IV recommended. Some data for oral linezolid after 3-9d of IV antibiotics. </a:t>
          </a:r>
        </a:p>
      </dgm:t>
    </dgm:pt>
    <dgm:pt modelId="{70A167DF-99AA-4C4F-B1E0-9F586D97C58A}" type="parTrans" cxnId="{E062A917-E0DB-44EE-B47E-10CED0291425}">
      <dgm:prSet/>
      <dgm:spPr/>
      <dgm:t>
        <a:bodyPr/>
        <a:lstStyle/>
        <a:p>
          <a:endParaRPr lang="en-US"/>
        </a:p>
      </dgm:t>
    </dgm:pt>
    <dgm:pt modelId="{A78A7A9A-FE3E-49BF-99DA-369DBB297F6A}" type="sibTrans" cxnId="{E062A917-E0DB-44EE-B47E-10CED0291425}">
      <dgm:prSet/>
      <dgm:spPr/>
      <dgm:t>
        <a:bodyPr/>
        <a:lstStyle/>
        <a:p>
          <a:endParaRPr lang="en-US"/>
        </a:p>
      </dgm:t>
    </dgm:pt>
    <dgm:pt modelId="{5C18ED9F-0A01-460F-BD22-6FF28250F4C6}">
      <dgm:prSet/>
      <dgm:spPr/>
      <dgm:t>
        <a:bodyPr/>
        <a:lstStyle/>
        <a:p>
          <a:r>
            <a:rPr lang="en-US"/>
            <a:t>Streptococcus and Enterococcus: Change to oral after 4 days of IV</a:t>
          </a:r>
        </a:p>
      </dgm:t>
    </dgm:pt>
    <dgm:pt modelId="{FF7EBD09-1994-4492-B8EB-9FE5EDC24BBE}" type="parTrans" cxnId="{A14C5A3F-0AD1-459C-94F8-45BA6B830092}">
      <dgm:prSet/>
      <dgm:spPr/>
      <dgm:t>
        <a:bodyPr/>
        <a:lstStyle/>
        <a:p>
          <a:endParaRPr lang="en-US"/>
        </a:p>
      </dgm:t>
    </dgm:pt>
    <dgm:pt modelId="{13CD14AD-8AD0-4DCB-BB6D-3CED55560CAA}" type="sibTrans" cxnId="{A14C5A3F-0AD1-459C-94F8-45BA6B830092}">
      <dgm:prSet/>
      <dgm:spPr/>
      <dgm:t>
        <a:bodyPr/>
        <a:lstStyle/>
        <a:p>
          <a:endParaRPr lang="en-US"/>
        </a:p>
      </dgm:t>
    </dgm:pt>
    <dgm:pt modelId="{2F360ED1-9E31-4B6F-97AD-5D62FB133E4A}">
      <dgm:prSet/>
      <dgm:spPr/>
      <dgm:t>
        <a:bodyPr/>
        <a:lstStyle/>
        <a:p>
          <a:r>
            <a:rPr lang="en-US"/>
            <a:t>Complicated:</a:t>
          </a:r>
        </a:p>
      </dgm:t>
    </dgm:pt>
    <dgm:pt modelId="{B3C80902-DA20-46FC-BDDD-293709C0449E}" type="parTrans" cxnId="{6A49F18E-E915-4ABB-97F5-620134897A4A}">
      <dgm:prSet/>
      <dgm:spPr/>
      <dgm:t>
        <a:bodyPr/>
        <a:lstStyle/>
        <a:p>
          <a:endParaRPr lang="en-US"/>
        </a:p>
      </dgm:t>
    </dgm:pt>
    <dgm:pt modelId="{A79F8DBE-550E-4C55-B50E-981E707DDC79}" type="sibTrans" cxnId="{6A49F18E-E915-4ABB-97F5-620134897A4A}">
      <dgm:prSet/>
      <dgm:spPr/>
      <dgm:t>
        <a:bodyPr/>
        <a:lstStyle/>
        <a:p>
          <a:endParaRPr lang="en-US"/>
        </a:p>
      </dgm:t>
    </dgm:pt>
    <dgm:pt modelId="{1FC5BC66-41F0-4FA2-A295-542918341994}">
      <dgm:prSet/>
      <dgm:spPr/>
      <dgm:t>
        <a:bodyPr/>
        <a:lstStyle/>
        <a:p>
          <a:r>
            <a:rPr lang="en-US"/>
            <a:t>Pure Right sided endocarditis: 10-14 days of IV, then oral</a:t>
          </a:r>
        </a:p>
      </dgm:t>
    </dgm:pt>
    <dgm:pt modelId="{4EC2863E-B751-4FBA-942B-F5C7A0F1E074}" type="parTrans" cxnId="{1F497301-2922-4A19-B97C-D758CE4F270C}">
      <dgm:prSet/>
      <dgm:spPr/>
      <dgm:t>
        <a:bodyPr/>
        <a:lstStyle/>
        <a:p>
          <a:endParaRPr lang="en-US"/>
        </a:p>
      </dgm:t>
    </dgm:pt>
    <dgm:pt modelId="{9E4FFC35-242D-4342-9AB1-996C2368C8B6}" type="sibTrans" cxnId="{1F497301-2922-4A19-B97C-D758CE4F270C}">
      <dgm:prSet/>
      <dgm:spPr/>
      <dgm:t>
        <a:bodyPr/>
        <a:lstStyle/>
        <a:p>
          <a:endParaRPr lang="en-US"/>
        </a:p>
      </dgm:t>
    </dgm:pt>
    <dgm:pt modelId="{3252443C-71DB-487D-8FB6-BE6084DBF482}">
      <dgm:prSet/>
      <dgm:spPr/>
      <dgm:t>
        <a:bodyPr/>
        <a:lstStyle/>
        <a:p>
          <a:r>
            <a:rPr lang="en-US"/>
            <a:t>Osteomyelitis: 14 days of IV, then oral. Some data suggesting oral from the start</a:t>
          </a:r>
        </a:p>
      </dgm:t>
    </dgm:pt>
    <dgm:pt modelId="{E89A099C-3D59-42B4-8C0D-A6BABA278E69}" type="parTrans" cxnId="{E22C0754-21EC-43D1-A014-9F25E356847D}">
      <dgm:prSet/>
      <dgm:spPr/>
      <dgm:t>
        <a:bodyPr/>
        <a:lstStyle/>
        <a:p>
          <a:endParaRPr lang="en-US"/>
        </a:p>
      </dgm:t>
    </dgm:pt>
    <dgm:pt modelId="{1EC59F13-1D8B-4E7F-B808-234BC024F7A3}" type="sibTrans" cxnId="{E22C0754-21EC-43D1-A014-9F25E356847D}">
      <dgm:prSet/>
      <dgm:spPr/>
      <dgm:t>
        <a:bodyPr/>
        <a:lstStyle/>
        <a:p>
          <a:endParaRPr lang="en-US"/>
        </a:p>
      </dgm:t>
    </dgm:pt>
    <dgm:pt modelId="{2FBA0082-7620-4142-BF55-0852F893C7B9}" type="pres">
      <dgm:prSet presAssocID="{E203E50C-1F19-4C59-86A5-63C664C6EEA3}" presName="Name0" presStyleCnt="0">
        <dgm:presLayoutVars>
          <dgm:dir/>
          <dgm:animLvl val="lvl"/>
          <dgm:resizeHandles val="exact"/>
        </dgm:presLayoutVars>
      </dgm:prSet>
      <dgm:spPr/>
    </dgm:pt>
    <dgm:pt modelId="{9B3B1E98-F5B1-4508-870C-3996987E0BEE}" type="pres">
      <dgm:prSet presAssocID="{C83CAB0A-A32E-40B1-89C2-943A55462655}" presName="linNode" presStyleCnt="0"/>
      <dgm:spPr/>
    </dgm:pt>
    <dgm:pt modelId="{AE0A8648-4665-4C2D-A94B-F2AC20328AFE}" type="pres">
      <dgm:prSet presAssocID="{C83CAB0A-A32E-40B1-89C2-943A55462655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E9012351-7B9A-4EF9-B7C5-CCA104C67AFA}" type="pres">
      <dgm:prSet presAssocID="{C83CAB0A-A32E-40B1-89C2-943A55462655}" presName="descendantText" presStyleLbl="alignAccFollowNode1" presStyleIdx="0" presStyleCnt="2">
        <dgm:presLayoutVars>
          <dgm:bulletEnabled val="1"/>
        </dgm:presLayoutVars>
      </dgm:prSet>
      <dgm:spPr/>
    </dgm:pt>
    <dgm:pt modelId="{A6FA14FE-AE34-456B-A3AB-7AF178B7DD25}" type="pres">
      <dgm:prSet presAssocID="{A1BC98C2-5E9E-41C0-9CF0-9C46FCA178D0}" presName="sp" presStyleCnt="0"/>
      <dgm:spPr/>
    </dgm:pt>
    <dgm:pt modelId="{3B7D5BE0-FAAF-41BA-BD74-BEB0E7CBF951}" type="pres">
      <dgm:prSet presAssocID="{2F360ED1-9E31-4B6F-97AD-5D62FB133E4A}" presName="linNode" presStyleCnt="0"/>
      <dgm:spPr/>
    </dgm:pt>
    <dgm:pt modelId="{BD41189C-BC43-4260-826B-8895C7ED0D45}" type="pres">
      <dgm:prSet presAssocID="{2F360ED1-9E31-4B6F-97AD-5D62FB133E4A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061D9258-9D71-4D62-A7B3-C1C290A5E16A}" type="pres">
      <dgm:prSet presAssocID="{2F360ED1-9E31-4B6F-97AD-5D62FB133E4A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1F497301-2922-4A19-B97C-D758CE4F270C}" srcId="{2F360ED1-9E31-4B6F-97AD-5D62FB133E4A}" destId="{1FC5BC66-41F0-4FA2-A295-542918341994}" srcOrd="0" destOrd="0" parTransId="{4EC2863E-B751-4FBA-942B-F5C7A0F1E074}" sibTransId="{9E4FFC35-242D-4342-9AB1-996C2368C8B6}"/>
    <dgm:cxn modelId="{B9EFD40A-409D-4645-9911-701F01618900}" type="presOf" srcId="{1FC5BC66-41F0-4FA2-A295-542918341994}" destId="{061D9258-9D71-4D62-A7B3-C1C290A5E16A}" srcOrd="0" destOrd="0" presId="urn:microsoft.com/office/officeart/2005/8/layout/vList5"/>
    <dgm:cxn modelId="{E062A917-E0DB-44EE-B47E-10CED0291425}" srcId="{C83CAB0A-A32E-40B1-89C2-943A55462655}" destId="{8420842F-300C-4385-B65C-B7F23D3D5547}" srcOrd="0" destOrd="0" parTransId="{70A167DF-99AA-4C4F-B1E0-9F586D97C58A}" sibTransId="{A78A7A9A-FE3E-49BF-99DA-369DBB297F6A}"/>
    <dgm:cxn modelId="{A14C5A3F-0AD1-459C-94F8-45BA6B830092}" srcId="{C83CAB0A-A32E-40B1-89C2-943A55462655}" destId="{5C18ED9F-0A01-460F-BD22-6FF28250F4C6}" srcOrd="1" destOrd="0" parTransId="{FF7EBD09-1994-4492-B8EB-9FE5EDC24BBE}" sibTransId="{13CD14AD-8AD0-4DCB-BB6D-3CED55560CAA}"/>
    <dgm:cxn modelId="{B55AE648-1FBC-4023-B5B4-801F956A4D5C}" type="presOf" srcId="{8420842F-300C-4385-B65C-B7F23D3D5547}" destId="{E9012351-7B9A-4EF9-B7C5-CCA104C67AFA}" srcOrd="0" destOrd="0" presId="urn:microsoft.com/office/officeart/2005/8/layout/vList5"/>
    <dgm:cxn modelId="{E22C0754-21EC-43D1-A014-9F25E356847D}" srcId="{2F360ED1-9E31-4B6F-97AD-5D62FB133E4A}" destId="{3252443C-71DB-487D-8FB6-BE6084DBF482}" srcOrd="1" destOrd="0" parTransId="{E89A099C-3D59-42B4-8C0D-A6BABA278E69}" sibTransId="{1EC59F13-1D8B-4E7F-B808-234BC024F7A3}"/>
    <dgm:cxn modelId="{2DBC6859-B7F5-4251-A700-8FB138A7BD65}" type="presOf" srcId="{3252443C-71DB-487D-8FB6-BE6084DBF482}" destId="{061D9258-9D71-4D62-A7B3-C1C290A5E16A}" srcOrd="0" destOrd="1" presId="urn:microsoft.com/office/officeart/2005/8/layout/vList5"/>
    <dgm:cxn modelId="{3009867E-6477-4368-B54C-E120A21B8615}" type="presOf" srcId="{5C18ED9F-0A01-460F-BD22-6FF28250F4C6}" destId="{E9012351-7B9A-4EF9-B7C5-CCA104C67AFA}" srcOrd="0" destOrd="1" presId="urn:microsoft.com/office/officeart/2005/8/layout/vList5"/>
    <dgm:cxn modelId="{6A49F18E-E915-4ABB-97F5-620134897A4A}" srcId="{E203E50C-1F19-4C59-86A5-63C664C6EEA3}" destId="{2F360ED1-9E31-4B6F-97AD-5D62FB133E4A}" srcOrd="1" destOrd="0" parTransId="{B3C80902-DA20-46FC-BDDD-293709C0449E}" sibTransId="{A79F8DBE-550E-4C55-B50E-981E707DDC79}"/>
    <dgm:cxn modelId="{A354869F-B991-4EE0-9A50-E858FCD69D2C}" type="presOf" srcId="{C83CAB0A-A32E-40B1-89C2-943A55462655}" destId="{AE0A8648-4665-4C2D-A94B-F2AC20328AFE}" srcOrd="0" destOrd="0" presId="urn:microsoft.com/office/officeart/2005/8/layout/vList5"/>
    <dgm:cxn modelId="{225B75A2-1E0F-4C5C-B28D-36B20CC8D421}" srcId="{E203E50C-1F19-4C59-86A5-63C664C6EEA3}" destId="{C83CAB0A-A32E-40B1-89C2-943A55462655}" srcOrd="0" destOrd="0" parTransId="{068400D1-6FFF-4D14-9059-572E40EBFCC3}" sibTransId="{A1BC98C2-5E9E-41C0-9CF0-9C46FCA178D0}"/>
    <dgm:cxn modelId="{143850C1-4C0D-4849-BFE7-93DBEE90EC54}" type="presOf" srcId="{2F360ED1-9E31-4B6F-97AD-5D62FB133E4A}" destId="{BD41189C-BC43-4260-826B-8895C7ED0D45}" srcOrd="0" destOrd="0" presId="urn:microsoft.com/office/officeart/2005/8/layout/vList5"/>
    <dgm:cxn modelId="{63CF26CF-68B3-40B0-B87B-6D61FA0B92CF}" type="presOf" srcId="{E203E50C-1F19-4C59-86A5-63C664C6EEA3}" destId="{2FBA0082-7620-4142-BF55-0852F893C7B9}" srcOrd="0" destOrd="0" presId="urn:microsoft.com/office/officeart/2005/8/layout/vList5"/>
    <dgm:cxn modelId="{870A3D74-D092-477F-9C73-88D7D6A31516}" type="presParOf" srcId="{2FBA0082-7620-4142-BF55-0852F893C7B9}" destId="{9B3B1E98-F5B1-4508-870C-3996987E0BEE}" srcOrd="0" destOrd="0" presId="urn:microsoft.com/office/officeart/2005/8/layout/vList5"/>
    <dgm:cxn modelId="{C572234D-EE82-42BE-BB16-427B5A71FDA2}" type="presParOf" srcId="{9B3B1E98-F5B1-4508-870C-3996987E0BEE}" destId="{AE0A8648-4665-4C2D-A94B-F2AC20328AFE}" srcOrd="0" destOrd="0" presId="urn:microsoft.com/office/officeart/2005/8/layout/vList5"/>
    <dgm:cxn modelId="{6F9C32AA-138A-43CD-8FDD-E5DE91E1AF9D}" type="presParOf" srcId="{9B3B1E98-F5B1-4508-870C-3996987E0BEE}" destId="{E9012351-7B9A-4EF9-B7C5-CCA104C67AFA}" srcOrd="1" destOrd="0" presId="urn:microsoft.com/office/officeart/2005/8/layout/vList5"/>
    <dgm:cxn modelId="{A6E33D75-54D2-4201-9B70-A2298390156C}" type="presParOf" srcId="{2FBA0082-7620-4142-BF55-0852F893C7B9}" destId="{A6FA14FE-AE34-456B-A3AB-7AF178B7DD25}" srcOrd="1" destOrd="0" presId="urn:microsoft.com/office/officeart/2005/8/layout/vList5"/>
    <dgm:cxn modelId="{D2FFB428-384F-46F3-B5F5-9DB0A4810B24}" type="presParOf" srcId="{2FBA0082-7620-4142-BF55-0852F893C7B9}" destId="{3B7D5BE0-FAAF-41BA-BD74-BEB0E7CBF951}" srcOrd="2" destOrd="0" presId="urn:microsoft.com/office/officeart/2005/8/layout/vList5"/>
    <dgm:cxn modelId="{32AEFA00-CE18-4748-A6DE-4BE4D18623D9}" type="presParOf" srcId="{3B7D5BE0-FAAF-41BA-BD74-BEB0E7CBF951}" destId="{BD41189C-BC43-4260-826B-8895C7ED0D45}" srcOrd="0" destOrd="0" presId="urn:microsoft.com/office/officeart/2005/8/layout/vList5"/>
    <dgm:cxn modelId="{B5E61267-30F5-4C2F-B4A8-49D0D810CECC}" type="presParOf" srcId="{3B7D5BE0-FAAF-41BA-BD74-BEB0E7CBF951}" destId="{061D9258-9D71-4D62-A7B3-C1C290A5E16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D10FE48-9172-49FC-832C-7BAE29DE8E6C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C1D3BCD-467D-4AE0-AFB0-DFA5F0CF6ABB}">
      <dgm:prSet/>
      <dgm:spPr/>
      <dgm:t>
        <a:bodyPr/>
        <a:lstStyle/>
        <a:p>
          <a:r>
            <a:rPr lang="en-US"/>
            <a:t>High risk bacteria</a:t>
          </a:r>
        </a:p>
      </dgm:t>
    </dgm:pt>
    <dgm:pt modelId="{CA2916D7-ADD0-4EC0-8A0A-F0FDC0D1A709}" type="parTrans" cxnId="{884143AA-D5F5-41C9-BADA-4B545AD27EEC}">
      <dgm:prSet/>
      <dgm:spPr/>
      <dgm:t>
        <a:bodyPr/>
        <a:lstStyle/>
        <a:p>
          <a:endParaRPr lang="en-US"/>
        </a:p>
      </dgm:t>
    </dgm:pt>
    <dgm:pt modelId="{9FB88FF3-12DC-47CC-8CD2-D375F0E6CD1A}" type="sibTrans" cxnId="{884143AA-D5F5-41C9-BADA-4B545AD27EEC}">
      <dgm:prSet/>
      <dgm:spPr/>
      <dgm:t>
        <a:bodyPr/>
        <a:lstStyle/>
        <a:p>
          <a:endParaRPr lang="en-US"/>
        </a:p>
      </dgm:t>
    </dgm:pt>
    <dgm:pt modelId="{F818F588-48C1-49B5-A87B-C56BA286C32F}">
      <dgm:prSet/>
      <dgm:spPr/>
      <dgm:t>
        <a:bodyPr/>
        <a:lstStyle/>
        <a:p>
          <a:r>
            <a:rPr lang="en-US"/>
            <a:t>Monomicrobial bacteremia</a:t>
          </a:r>
        </a:p>
      </dgm:t>
    </dgm:pt>
    <dgm:pt modelId="{A30501E9-8894-4E1F-A521-A4545AD08DCA}" type="parTrans" cxnId="{7D16FBA7-09FC-4746-A4B2-B74DD860AFF8}">
      <dgm:prSet/>
      <dgm:spPr/>
      <dgm:t>
        <a:bodyPr/>
        <a:lstStyle/>
        <a:p>
          <a:endParaRPr lang="en-US"/>
        </a:p>
      </dgm:t>
    </dgm:pt>
    <dgm:pt modelId="{A610F922-6B4E-4BC6-B80F-A303E06E8DE5}" type="sibTrans" cxnId="{7D16FBA7-09FC-4746-A4B2-B74DD860AFF8}">
      <dgm:prSet/>
      <dgm:spPr/>
      <dgm:t>
        <a:bodyPr/>
        <a:lstStyle/>
        <a:p>
          <a:endParaRPr lang="en-US"/>
        </a:p>
      </dgm:t>
    </dgm:pt>
    <dgm:pt modelId="{61269FAD-B7FA-4180-B66F-5BC7C60DBE46}">
      <dgm:prSet/>
      <dgm:spPr/>
      <dgm:t>
        <a:bodyPr/>
        <a:lstStyle/>
        <a:p>
          <a:r>
            <a:rPr lang="en-US"/>
            <a:t>High grade bacteremia: multiple positive </a:t>
          </a:r>
        </a:p>
      </dgm:t>
    </dgm:pt>
    <dgm:pt modelId="{55AC4E4E-30CA-4003-8BCE-C4434A78AA2C}" type="parTrans" cxnId="{7E852E03-9E50-454D-A498-9A66866B0DAD}">
      <dgm:prSet/>
      <dgm:spPr/>
      <dgm:t>
        <a:bodyPr/>
        <a:lstStyle/>
        <a:p>
          <a:endParaRPr lang="en-US"/>
        </a:p>
      </dgm:t>
    </dgm:pt>
    <dgm:pt modelId="{1867488C-82FE-4A0B-9230-B1CF9506E9C8}" type="sibTrans" cxnId="{7E852E03-9E50-454D-A498-9A66866B0DAD}">
      <dgm:prSet/>
      <dgm:spPr/>
      <dgm:t>
        <a:bodyPr/>
        <a:lstStyle/>
        <a:p>
          <a:endParaRPr lang="en-US"/>
        </a:p>
      </dgm:t>
    </dgm:pt>
    <dgm:pt modelId="{DF7B87D6-A681-415E-8D04-5C9894343274}">
      <dgm:prSet/>
      <dgm:spPr/>
      <dgm:t>
        <a:bodyPr/>
        <a:lstStyle/>
        <a:p>
          <a:r>
            <a:rPr lang="en-US"/>
            <a:t>Persistent bacteremia: positive despite appropriate antibiotics</a:t>
          </a:r>
        </a:p>
      </dgm:t>
    </dgm:pt>
    <dgm:pt modelId="{7705E30F-1FF1-4991-BC20-9C5C458CD130}" type="parTrans" cxnId="{08CB9693-5B1E-470A-AB75-D9452F8EF0ED}">
      <dgm:prSet/>
      <dgm:spPr/>
      <dgm:t>
        <a:bodyPr/>
        <a:lstStyle/>
        <a:p>
          <a:endParaRPr lang="en-US"/>
        </a:p>
      </dgm:t>
    </dgm:pt>
    <dgm:pt modelId="{21DEAD46-AECB-433B-B098-41F8345C89B2}" type="sibTrans" cxnId="{08CB9693-5B1E-470A-AB75-D9452F8EF0ED}">
      <dgm:prSet/>
      <dgm:spPr/>
      <dgm:t>
        <a:bodyPr/>
        <a:lstStyle/>
        <a:p>
          <a:endParaRPr lang="en-US"/>
        </a:p>
      </dgm:t>
    </dgm:pt>
    <dgm:pt modelId="{40FEDDCA-BB2F-447A-BC0C-79679F34BCDD}">
      <dgm:prSet/>
      <dgm:spPr/>
      <dgm:t>
        <a:bodyPr/>
        <a:lstStyle/>
        <a:p>
          <a:r>
            <a:rPr lang="en-US"/>
            <a:t>Short time to positivity: &lt; 10-14 hours</a:t>
          </a:r>
        </a:p>
      </dgm:t>
    </dgm:pt>
    <dgm:pt modelId="{8FEA1BA0-BF9D-4EFE-AE9A-D289A9AA23F8}" type="parTrans" cxnId="{900E06D3-47B7-4F12-9920-DD31FF863B0A}">
      <dgm:prSet/>
      <dgm:spPr/>
      <dgm:t>
        <a:bodyPr/>
        <a:lstStyle/>
        <a:p>
          <a:endParaRPr lang="en-US"/>
        </a:p>
      </dgm:t>
    </dgm:pt>
    <dgm:pt modelId="{1F4288C0-2744-45E7-AD08-10C459A38C2C}" type="sibTrans" cxnId="{900E06D3-47B7-4F12-9920-DD31FF863B0A}">
      <dgm:prSet/>
      <dgm:spPr/>
      <dgm:t>
        <a:bodyPr/>
        <a:lstStyle/>
        <a:p>
          <a:endParaRPr lang="en-US"/>
        </a:p>
      </dgm:t>
    </dgm:pt>
    <dgm:pt modelId="{73DF53A7-1D12-47FF-B4E6-E6F5A8E28EBD}">
      <dgm:prSet/>
      <dgm:spPr/>
      <dgm:t>
        <a:bodyPr/>
        <a:lstStyle/>
        <a:p>
          <a:r>
            <a:rPr lang="en-US"/>
            <a:t>Community acquired infection</a:t>
          </a:r>
        </a:p>
      </dgm:t>
    </dgm:pt>
    <dgm:pt modelId="{658978A4-999A-4D4C-8BE1-CF160ECB56BE}" type="parTrans" cxnId="{AB3DDB50-0DE7-465E-9C6B-A27E878C6C71}">
      <dgm:prSet/>
      <dgm:spPr/>
      <dgm:t>
        <a:bodyPr/>
        <a:lstStyle/>
        <a:p>
          <a:endParaRPr lang="en-US"/>
        </a:p>
      </dgm:t>
    </dgm:pt>
    <dgm:pt modelId="{27CAEEF6-6756-47ED-85B8-D8419E20B5C9}" type="sibTrans" cxnId="{AB3DDB50-0DE7-465E-9C6B-A27E878C6C71}">
      <dgm:prSet/>
      <dgm:spPr/>
      <dgm:t>
        <a:bodyPr/>
        <a:lstStyle/>
        <a:p>
          <a:endParaRPr lang="en-US"/>
        </a:p>
      </dgm:t>
    </dgm:pt>
    <dgm:pt modelId="{426158BE-86C8-4250-9ABA-EBFBA4C45076}">
      <dgm:prSet/>
      <dgm:spPr/>
      <dgm:t>
        <a:bodyPr/>
        <a:lstStyle/>
        <a:p>
          <a:r>
            <a:rPr lang="en-US"/>
            <a:t>No obvious source of infection</a:t>
          </a:r>
        </a:p>
      </dgm:t>
    </dgm:pt>
    <dgm:pt modelId="{B2056780-937A-4448-B133-9FDF977D3CE2}" type="parTrans" cxnId="{FCE4085D-8DD9-4879-96B7-B11C9544489D}">
      <dgm:prSet/>
      <dgm:spPr/>
      <dgm:t>
        <a:bodyPr/>
        <a:lstStyle/>
        <a:p>
          <a:endParaRPr lang="en-US"/>
        </a:p>
      </dgm:t>
    </dgm:pt>
    <dgm:pt modelId="{8F940EBB-5838-4E10-9BDD-9A27D70B350C}" type="sibTrans" cxnId="{FCE4085D-8DD9-4879-96B7-B11C9544489D}">
      <dgm:prSet/>
      <dgm:spPr/>
      <dgm:t>
        <a:bodyPr/>
        <a:lstStyle/>
        <a:p>
          <a:endParaRPr lang="en-US"/>
        </a:p>
      </dgm:t>
    </dgm:pt>
    <dgm:pt modelId="{2C973E65-8AAE-40FE-90EB-A5EA676E21F2}">
      <dgm:prSet/>
      <dgm:spPr/>
      <dgm:t>
        <a:bodyPr/>
        <a:lstStyle/>
        <a:p>
          <a:r>
            <a:rPr lang="en-US"/>
            <a:t>Evidence of embolization or S/S of endocarditis</a:t>
          </a:r>
        </a:p>
      </dgm:t>
    </dgm:pt>
    <dgm:pt modelId="{F8A065FB-7179-4F36-BC60-472C6976107E}" type="parTrans" cxnId="{55CBA66E-3680-40A1-A59F-8931C4CE9C11}">
      <dgm:prSet/>
      <dgm:spPr/>
      <dgm:t>
        <a:bodyPr/>
        <a:lstStyle/>
        <a:p>
          <a:endParaRPr lang="en-US"/>
        </a:p>
      </dgm:t>
    </dgm:pt>
    <dgm:pt modelId="{450D17F8-3A1D-44C0-AF9C-BE59BACB1912}" type="sibTrans" cxnId="{55CBA66E-3680-40A1-A59F-8931C4CE9C11}">
      <dgm:prSet/>
      <dgm:spPr/>
      <dgm:t>
        <a:bodyPr/>
        <a:lstStyle/>
        <a:p>
          <a:endParaRPr lang="en-US"/>
        </a:p>
      </dgm:t>
    </dgm:pt>
    <dgm:pt modelId="{BD283A9F-D7E3-430A-A9F4-D1821B8624ED}">
      <dgm:prSet/>
      <dgm:spPr/>
      <dgm:t>
        <a:bodyPr/>
        <a:lstStyle/>
        <a:p>
          <a:r>
            <a:rPr lang="en-US"/>
            <a:t>Longer duration of symptoms</a:t>
          </a:r>
        </a:p>
      </dgm:t>
    </dgm:pt>
    <dgm:pt modelId="{9E9D8AE7-59AB-4923-A55D-FC1CEBCED276}" type="parTrans" cxnId="{8697180E-A80F-43BB-A0A9-C10861118D3F}">
      <dgm:prSet/>
      <dgm:spPr/>
      <dgm:t>
        <a:bodyPr/>
        <a:lstStyle/>
        <a:p>
          <a:endParaRPr lang="en-US"/>
        </a:p>
      </dgm:t>
    </dgm:pt>
    <dgm:pt modelId="{E36A8AC7-EB68-4B49-A5C6-60497E3CEA5E}" type="sibTrans" cxnId="{8697180E-A80F-43BB-A0A9-C10861118D3F}">
      <dgm:prSet/>
      <dgm:spPr/>
      <dgm:t>
        <a:bodyPr/>
        <a:lstStyle/>
        <a:p>
          <a:endParaRPr lang="en-US"/>
        </a:p>
      </dgm:t>
    </dgm:pt>
    <dgm:pt modelId="{2E8D510B-6870-40A9-A99D-D618E189CA87}">
      <dgm:prSet/>
      <dgm:spPr/>
      <dgm:t>
        <a:bodyPr/>
        <a:lstStyle/>
        <a:p>
          <a:r>
            <a:rPr lang="en-US"/>
            <a:t>Previous endocarditis</a:t>
          </a:r>
        </a:p>
      </dgm:t>
    </dgm:pt>
    <dgm:pt modelId="{3C3EB014-19BC-454C-AF98-A6BA53486F61}" type="parTrans" cxnId="{EB582611-A279-4492-9D3C-CADE99A7D839}">
      <dgm:prSet/>
      <dgm:spPr/>
      <dgm:t>
        <a:bodyPr/>
        <a:lstStyle/>
        <a:p>
          <a:endParaRPr lang="en-US"/>
        </a:p>
      </dgm:t>
    </dgm:pt>
    <dgm:pt modelId="{C825BE60-0FDB-4E6D-8243-241D57C47002}" type="sibTrans" cxnId="{EB582611-A279-4492-9D3C-CADE99A7D839}">
      <dgm:prSet/>
      <dgm:spPr/>
      <dgm:t>
        <a:bodyPr/>
        <a:lstStyle/>
        <a:p>
          <a:endParaRPr lang="en-US"/>
        </a:p>
      </dgm:t>
    </dgm:pt>
    <dgm:pt modelId="{AEB8219F-7432-467F-AA7E-1BFA21AC656F}">
      <dgm:prSet/>
      <dgm:spPr/>
      <dgm:t>
        <a:bodyPr/>
        <a:lstStyle/>
        <a:p>
          <a:r>
            <a:rPr lang="en-US"/>
            <a:t>Prosthetic Heart Valve or Intracardiac device</a:t>
          </a:r>
        </a:p>
      </dgm:t>
    </dgm:pt>
    <dgm:pt modelId="{1153383D-6CAA-4390-AC1A-D6E926BA6FE0}" type="parTrans" cxnId="{9A348A1E-BE8A-4DD0-9E75-734566A6B333}">
      <dgm:prSet/>
      <dgm:spPr/>
      <dgm:t>
        <a:bodyPr/>
        <a:lstStyle/>
        <a:p>
          <a:endParaRPr lang="en-US"/>
        </a:p>
      </dgm:t>
    </dgm:pt>
    <dgm:pt modelId="{A2B44D1C-D043-400E-8387-418B7BC22257}" type="sibTrans" cxnId="{9A348A1E-BE8A-4DD0-9E75-734566A6B333}">
      <dgm:prSet/>
      <dgm:spPr/>
      <dgm:t>
        <a:bodyPr/>
        <a:lstStyle/>
        <a:p>
          <a:endParaRPr lang="en-US"/>
        </a:p>
      </dgm:t>
    </dgm:pt>
    <dgm:pt modelId="{432CDDDD-C917-4F06-8B19-20304E56944A}">
      <dgm:prSet/>
      <dgm:spPr/>
      <dgm:t>
        <a:bodyPr/>
        <a:lstStyle/>
        <a:p>
          <a:r>
            <a:rPr lang="en-US"/>
            <a:t>IVDA</a:t>
          </a:r>
        </a:p>
      </dgm:t>
    </dgm:pt>
    <dgm:pt modelId="{11623871-1310-405E-B65E-C938161A7A72}" type="parTrans" cxnId="{70F1E9CD-9B43-4983-A587-F354C7947765}">
      <dgm:prSet/>
      <dgm:spPr/>
      <dgm:t>
        <a:bodyPr/>
        <a:lstStyle/>
        <a:p>
          <a:endParaRPr lang="en-US"/>
        </a:p>
      </dgm:t>
    </dgm:pt>
    <dgm:pt modelId="{5EAF9BB4-C8A4-49C2-954C-F5A71A3081E6}" type="sibTrans" cxnId="{70F1E9CD-9B43-4983-A587-F354C7947765}">
      <dgm:prSet/>
      <dgm:spPr/>
      <dgm:t>
        <a:bodyPr/>
        <a:lstStyle/>
        <a:p>
          <a:endParaRPr lang="en-US"/>
        </a:p>
      </dgm:t>
    </dgm:pt>
    <dgm:pt modelId="{B13924CE-789E-4A09-839B-E6E766705F5B}" type="pres">
      <dgm:prSet presAssocID="{AD10FE48-9172-49FC-832C-7BAE29DE8E6C}" presName="diagram" presStyleCnt="0">
        <dgm:presLayoutVars>
          <dgm:dir/>
          <dgm:resizeHandles val="exact"/>
        </dgm:presLayoutVars>
      </dgm:prSet>
      <dgm:spPr/>
    </dgm:pt>
    <dgm:pt modelId="{EC75B225-A5ED-42E9-BCEB-2A674EBD61D4}" type="pres">
      <dgm:prSet presAssocID="{FC1D3BCD-467D-4AE0-AFB0-DFA5F0CF6ABB}" presName="node" presStyleLbl="node1" presStyleIdx="0" presStyleCnt="12">
        <dgm:presLayoutVars>
          <dgm:bulletEnabled val="1"/>
        </dgm:presLayoutVars>
      </dgm:prSet>
      <dgm:spPr/>
    </dgm:pt>
    <dgm:pt modelId="{0BFDDF57-73B1-4538-978F-FAE3D856590B}" type="pres">
      <dgm:prSet presAssocID="{9FB88FF3-12DC-47CC-8CD2-D375F0E6CD1A}" presName="sibTrans" presStyleCnt="0"/>
      <dgm:spPr/>
    </dgm:pt>
    <dgm:pt modelId="{30C24ACE-1BF1-4B8F-A36E-9E28D365B6F1}" type="pres">
      <dgm:prSet presAssocID="{F818F588-48C1-49B5-A87B-C56BA286C32F}" presName="node" presStyleLbl="node1" presStyleIdx="1" presStyleCnt="12">
        <dgm:presLayoutVars>
          <dgm:bulletEnabled val="1"/>
        </dgm:presLayoutVars>
      </dgm:prSet>
      <dgm:spPr/>
    </dgm:pt>
    <dgm:pt modelId="{8D2711A5-F2DA-436B-838F-CD5B43E1A5D0}" type="pres">
      <dgm:prSet presAssocID="{A610F922-6B4E-4BC6-B80F-A303E06E8DE5}" presName="sibTrans" presStyleCnt="0"/>
      <dgm:spPr/>
    </dgm:pt>
    <dgm:pt modelId="{7825EA5E-EB7E-49F0-885C-29C93C1BE8D5}" type="pres">
      <dgm:prSet presAssocID="{61269FAD-B7FA-4180-B66F-5BC7C60DBE46}" presName="node" presStyleLbl="node1" presStyleIdx="2" presStyleCnt="12">
        <dgm:presLayoutVars>
          <dgm:bulletEnabled val="1"/>
        </dgm:presLayoutVars>
      </dgm:prSet>
      <dgm:spPr/>
    </dgm:pt>
    <dgm:pt modelId="{66DA6B4C-820C-4076-AD4A-753CAE2CBE63}" type="pres">
      <dgm:prSet presAssocID="{1867488C-82FE-4A0B-9230-B1CF9506E9C8}" presName="sibTrans" presStyleCnt="0"/>
      <dgm:spPr/>
    </dgm:pt>
    <dgm:pt modelId="{952B52D0-828A-403A-A8B8-3108289BAC98}" type="pres">
      <dgm:prSet presAssocID="{DF7B87D6-A681-415E-8D04-5C9894343274}" presName="node" presStyleLbl="node1" presStyleIdx="3" presStyleCnt="12">
        <dgm:presLayoutVars>
          <dgm:bulletEnabled val="1"/>
        </dgm:presLayoutVars>
      </dgm:prSet>
      <dgm:spPr/>
    </dgm:pt>
    <dgm:pt modelId="{956B9122-B5A8-4286-A220-145A99A44AE6}" type="pres">
      <dgm:prSet presAssocID="{21DEAD46-AECB-433B-B098-41F8345C89B2}" presName="sibTrans" presStyleCnt="0"/>
      <dgm:spPr/>
    </dgm:pt>
    <dgm:pt modelId="{D87248D7-DB56-4D7B-BC99-C57A9CBCE47C}" type="pres">
      <dgm:prSet presAssocID="{40FEDDCA-BB2F-447A-BC0C-79679F34BCDD}" presName="node" presStyleLbl="node1" presStyleIdx="4" presStyleCnt="12">
        <dgm:presLayoutVars>
          <dgm:bulletEnabled val="1"/>
        </dgm:presLayoutVars>
      </dgm:prSet>
      <dgm:spPr/>
    </dgm:pt>
    <dgm:pt modelId="{1D5B6DED-5668-46AB-ABE8-BC5CE1A5ACE3}" type="pres">
      <dgm:prSet presAssocID="{1F4288C0-2744-45E7-AD08-10C459A38C2C}" presName="sibTrans" presStyleCnt="0"/>
      <dgm:spPr/>
    </dgm:pt>
    <dgm:pt modelId="{776A7F4D-6006-4BA5-8C08-A11CDF1F7D9E}" type="pres">
      <dgm:prSet presAssocID="{73DF53A7-1D12-47FF-B4E6-E6F5A8E28EBD}" presName="node" presStyleLbl="node1" presStyleIdx="5" presStyleCnt="12">
        <dgm:presLayoutVars>
          <dgm:bulletEnabled val="1"/>
        </dgm:presLayoutVars>
      </dgm:prSet>
      <dgm:spPr/>
    </dgm:pt>
    <dgm:pt modelId="{6B5D6F27-CD34-4C06-80EF-6152810F91A9}" type="pres">
      <dgm:prSet presAssocID="{27CAEEF6-6756-47ED-85B8-D8419E20B5C9}" presName="sibTrans" presStyleCnt="0"/>
      <dgm:spPr/>
    </dgm:pt>
    <dgm:pt modelId="{F6367175-A933-419C-8448-9F1F30ED9546}" type="pres">
      <dgm:prSet presAssocID="{426158BE-86C8-4250-9ABA-EBFBA4C45076}" presName="node" presStyleLbl="node1" presStyleIdx="6" presStyleCnt="12">
        <dgm:presLayoutVars>
          <dgm:bulletEnabled val="1"/>
        </dgm:presLayoutVars>
      </dgm:prSet>
      <dgm:spPr/>
    </dgm:pt>
    <dgm:pt modelId="{F8EAD0E4-781E-4FF0-8641-B8B23DD3EC9E}" type="pres">
      <dgm:prSet presAssocID="{8F940EBB-5838-4E10-9BDD-9A27D70B350C}" presName="sibTrans" presStyleCnt="0"/>
      <dgm:spPr/>
    </dgm:pt>
    <dgm:pt modelId="{18CC66FD-6205-4A55-BB95-8FA478578C0B}" type="pres">
      <dgm:prSet presAssocID="{2C973E65-8AAE-40FE-90EB-A5EA676E21F2}" presName="node" presStyleLbl="node1" presStyleIdx="7" presStyleCnt="12">
        <dgm:presLayoutVars>
          <dgm:bulletEnabled val="1"/>
        </dgm:presLayoutVars>
      </dgm:prSet>
      <dgm:spPr/>
    </dgm:pt>
    <dgm:pt modelId="{A13460AB-C4BE-44E9-8AC5-49B73FD9FEDC}" type="pres">
      <dgm:prSet presAssocID="{450D17F8-3A1D-44C0-AF9C-BE59BACB1912}" presName="sibTrans" presStyleCnt="0"/>
      <dgm:spPr/>
    </dgm:pt>
    <dgm:pt modelId="{C1E8D2A1-05B5-4F59-AF5B-20D0138DA43D}" type="pres">
      <dgm:prSet presAssocID="{BD283A9F-D7E3-430A-A9F4-D1821B8624ED}" presName="node" presStyleLbl="node1" presStyleIdx="8" presStyleCnt="12">
        <dgm:presLayoutVars>
          <dgm:bulletEnabled val="1"/>
        </dgm:presLayoutVars>
      </dgm:prSet>
      <dgm:spPr/>
    </dgm:pt>
    <dgm:pt modelId="{C1C57B1E-D5BC-449B-AF5C-54ABAC16DB5F}" type="pres">
      <dgm:prSet presAssocID="{E36A8AC7-EB68-4B49-A5C6-60497E3CEA5E}" presName="sibTrans" presStyleCnt="0"/>
      <dgm:spPr/>
    </dgm:pt>
    <dgm:pt modelId="{C4B58747-2860-4D49-A309-839A7C0840E2}" type="pres">
      <dgm:prSet presAssocID="{2E8D510B-6870-40A9-A99D-D618E189CA87}" presName="node" presStyleLbl="node1" presStyleIdx="9" presStyleCnt="12">
        <dgm:presLayoutVars>
          <dgm:bulletEnabled val="1"/>
        </dgm:presLayoutVars>
      </dgm:prSet>
      <dgm:spPr/>
    </dgm:pt>
    <dgm:pt modelId="{F8AB1074-15C0-4C7B-8065-CA607EF0A9DD}" type="pres">
      <dgm:prSet presAssocID="{C825BE60-0FDB-4E6D-8243-241D57C47002}" presName="sibTrans" presStyleCnt="0"/>
      <dgm:spPr/>
    </dgm:pt>
    <dgm:pt modelId="{472D6C95-106B-4ECF-A3D2-85603270D3E4}" type="pres">
      <dgm:prSet presAssocID="{AEB8219F-7432-467F-AA7E-1BFA21AC656F}" presName="node" presStyleLbl="node1" presStyleIdx="10" presStyleCnt="12">
        <dgm:presLayoutVars>
          <dgm:bulletEnabled val="1"/>
        </dgm:presLayoutVars>
      </dgm:prSet>
      <dgm:spPr/>
    </dgm:pt>
    <dgm:pt modelId="{3B97C16D-8727-4056-A75B-2F6B5A10E88E}" type="pres">
      <dgm:prSet presAssocID="{A2B44D1C-D043-400E-8387-418B7BC22257}" presName="sibTrans" presStyleCnt="0"/>
      <dgm:spPr/>
    </dgm:pt>
    <dgm:pt modelId="{94C035BD-BC5D-4DA0-98AD-8F2B32A710F1}" type="pres">
      <dgm:prSet presAssocID="{432CDDDD-C917-4F06-8B19-20304E56944A}" presName="node" presStyleLbl="node1" presStyleIdx="11" presStyleCnt="12">
        <dgm:presLayoutVars>
          <dgm:bulletEnabled val="1"/>
        </dgm:presLayoutVars>
      </dgm:prSet>
      <dgm:spPr/>
    </dgm:pt>
  </dgm:ptLst>
  <dgm:cxnLst>
    <dgm:cxn modelId="{D94B8E00-52BD-48B9-9A2C-149D58CDDE3F}" type="presOf" srcId="{40FEDDCA-BB2F-447A-BC0C-79679F34BCDD}" destId="{D87248D7-DB56-4D7B-BC99-C57A9CBCE47C}" srcOrd="0" destOrd="0" presId="urn:microsoft.com/office/officeart/2005/8/layout/default"/>
    <dgm:cxn modelId="{7E852E03-9E50-454D-A498-9A66866B0DAD}" srcId="{AD10FE48-9172-49FC-832C-7BAE29DE8E6C}" destId="{61269FAD-B7FA-4180-B66F-5BC7C60DBE46}" srcOrd="2" destOrd="0" parTransId="{55AC4E4E-30CA-4003-8BCE-C4434A78AA2C}" sibTransId="{1867488C-82FE-4A0B-9230-B1CF9506E9C8}"/>
    <dgm:cxn modelId="{C8DD4C07-7D2F-41DB-AF5D-64D938CD653B}" type="presOf" srcId="{BD283A9F-D7E3-430A-A9F4-D1821B8624ED}" destId="{C1E8D2A1-05B5-4F59-AF5B-20D0138DA43D}" srcOrd="0" destOrd="0" presId="urn:microsoft.com/office/officeart/2005/8/layout/default"/>
    <dgm:cxn modelId="{B623A30D-2813-4AB3-8D45-1DCF800C99AF}" type="presOf" srcId="{AEB8219F-7432-467F-AA7E-1BFA21AC656F}" destId="{472D6C95-106B-4ECF-A3D2-85603270D3E4}" srcOrd="0" destOrd="0" presId="urn:microsoft.com/office/officeart/2005/8/layout/default"/>
    <dgm:cxn modelId="{8697180E-A80F-43BB-A0A9-C10861118D3F}" srcId="{AD10FE48-9172-49FC-832C-7BAE29DE8E6C}" destId="{BD283A9F-D7E3-430A-A9F4-D1821B8624ED}" srcOrd="8" destOrd="0" parTransId="{9E9D8AE7-59AB-4923-A55D-FC1CEBCED276}" sibTransId="{E36A8AC7-EB68-4B49-A5C6-60497E3CEA5E}"/>
    <dgm:cxn modelId="{EB582611-A279-4492-9D3C-CADE99A7D839}" srcId="{AD10FE48-9172-49FC-832C-7BAE29DE8E6C}" destId="{2E8D510B-6870-40A9-A99D-D618E189CA87}" srcOrd="9" destOrd="0" parTransId="{3C3EB014-19BC-454C-AF98-A6BA53486F61}" sibTransId="{C825BE60-0FDB-4E6D-8243-241D57C47002}"/>
    <dgm:cxn modelId="{9A348A1E-BE8A-4DD0-9E75-734566A6B333}" srcId="{AD10FE48-9172-49FC-832C-7BAE29DE8E6C}" destId="{AEB8219F-7432-467F-AA7E-1BFA21AC656F}" srcOrd="10" destOrd="0" parTransId="{1153383D-6CAA-4390-AC1A-D6E926BA6FE0}" sibTransId="{A2B44D1C-D043-400E-8387-418B7BC22257}"/>
    <dgm:cxn modelId="{8FB1D71F-2660-4929-B787-E411821E18B0}" type="presOf" srcId="{432CDDDD-C917-4F06-8B19-20304E56944A}" destId="{94C035BD-BC5D-4DA0-98AD-8F2B32A710F1}" srcOrd="0" destOrd="0" presId="urn:microsoft.com/office/officeart/2005/8/layout/default"/>
    <dgm:cxn modelId="{DFA1ED2B-1C88-40DB-9A5A-6FB64783EB59}" type="presOf" srcId="{2E8D510B-6870-40A9-A99D-D618E189CA87}" destId="{C4B58747-2860-4D49-A309-839A7C0840E2}" srcOrd="0" destOrd="0" presId="urn:microsoft.com/office/officeart/2005/8/layout/default"/>
    <dgm:cxn modelId="{FCE4085D-8DD9-4879-96B7-B11C9544489D}" srcId="{AD10FE48-9172-49FC-832C-7BAE29DE8E6C}" destId="{426158BE-86C8-4250-9ABA-EBFBA4C45076}" srcOrd="6" destOrd="0" parTransId="{B2056780-937A-4448-B133-9FDF977D3CE2}" sibTransId="{8F940EBB-5838-4E10-9BDD-9A27D70B350C}"/>
    <dgm:cxn modelId="{0A9B4A4B-8ACA-4AC7-BD6E-365AC9E7906A}" type="presOf" srcId="{73DF53A7-1D12-47FF-B4E6-E6F5A8E28EBD}" destId="{776A7F4D-6006-4BA5-8C08-A11CDF1F7D9E}" srcOrd="0" destOrd="0" presId="urn:microsoft.com/office/officeart/2005/8/layout/default"/>
    <dgm:cxn modelId="{55CBA66E-3680-40A1-A59F-8931C4CE9C11}" srcId="{AD10FE48-9172-49FC-832C-7BAE29DE8E6C}" destId="{2C973E65-8AAE-40FE-90EB-A5EA676E21F2}" srcOrd="7" destOrd="0" parTransId="{F8A065FB-7179-4F36-BC60-472C6976107E}" sibTransId="{450D17F8-3A1D-44C0-AF9C-BE59BACB1912}"/>
    <dgm:cxn modelId="{AB3DDB50-0DE7-465E-9C6B-A27E878C6C71}" srcId="{AD10FE48-9172-49FC-832C-7BAE29DE8E6C}" destId="{73DF53A7-1D12-47FF-B4E6-E6F5A8E28EBD}" srcOrd="5" destOrd="0" parTransId="{658978A4-999A-4D4C-8BE1-CF160ECB56BE}" sibTransId="{27CAEEF6-6756-47ED-85B8-D8419E20B5C9}"/>
    <dgm:cxn modelId="{475E3051-AFAC-4200-8A63-56F06BA2C54C}" type="presOf" srcId="{F818F588-48C1-49B5-A87B-C56BA286C32F}" destId="{30C24ACE-1BF1-4B8F-A36E-9E28D365B6F1}" srcOrd="0" destOrd="0" presId="urn:microsoft.com/office/officeart/2005/8/layout/default"/>
    <dgm:cxn modelId="{8CC32355-2947-485A-8063-8B6164F4E856}" type="presOf" srcId="{DF7B87D6-A681-415E-8D04-5C9894343274}" destId="{952B52D0-828A-403A-A8B8-3108289BAC98}" srcOrd="0" destOrd="0" presId="urn:microsoft.com/office/officeart/2005/8/layout/default"/>
    <dgm:cxn modelId="{08CB9693-5B1E-470A-AB75-D9452F8EF0ED}" srcId="{AD10FE48-9172-49FC-832C-7BAE29DE8E6C}" destId="{DF7B87D6-A681-415E-8D04-5C9894343274}" srcOrd="3" destOrd="0" parTransId="{7705E30F-1FF1-4991-BC20-9C5C458CD130}" sibTransId="{21DEAD46-AECB-433B-B098-41F8345C89B2}"/>
    <dgm:cxn modelId="{8BAF9F97-89E0-410C-BB05-FCEB39273B62}" type="presOf" srcId="{61269FAD-B7FA-4180-B66F-5BC7C60DBE46}" destId="{7825EA5E-EB7E-49F0-885C-29C93C1BE8D5}" srcOrd="0" destOrd="0" presId="urn:microsoft.com/office/officeart/2005/8/layout/default"/>
    <dgm:cxn modelId="{7D16FBA7-09FC-4746-A4B2-B74DD860AFF8}" srcId="{AD10FE48-9172-49FC-832C-7BAE29DE8E6C}" destId="{F818F588-48C1-49B5-A87B-C56BA286C32F}" srcOrd="1" destOrd="0" parTransId="{A30501E9-8894-4E1F-A521-A4545AD08DCA}" sibTransId="{A610F922-6B4E-4BC6-B80F-A303E06E8DE5}"/>
    <dgm:cxn modelId="{884143AA-D5F5-41C9-BADA-4B545AD27EEC}" srcId="{AD10FE48-9172-49FC-832C-7BAE29DE8E6C}" destId="{FC1D3BCD-467D-4AE0-AFB0-DFA5F0CF6ABB}" srcOrd="0" destOrd="0" parTransId="{CA2916D7-ADD0-4EC0-8A0A-F0FDC0D1A709}" sibTransId="{9FB88FF3-12DC-47CC-8CD2-D375F0E6CD1A}"/>
    <dgm:cxn modelId="{6EF805BE-94E9-475D-ADAA-55AAD1C6D2FE}" type="presOf" srcId="{FC1D3BCD-467D-4AE0-AFB0-DFA5F0CF6ABB}" destId="{EC75B225-A5ED-42E9-BCEB-2A674EBD61D4}" srcOrd="0" destOrd="0" presId="urn:microsoft.com/office/officeart/2005/8/layout/default"/>
    <dgm:cxn modelId="{70F1E9CD-9B43-4983-A587-F354C7947765}" srcId="{AD10FE48-9172-49FC-832C-7BAE29DE8E6C}" destId="{432CDDDD-C917-4F06-8B19-20304E56944A}" srcOrd="11" destOrd="0" parTransId="{11623871-1310-405E-B65E-C938161A7A72}" sibTransId="{5EAF9BB4-C8A4-49C2-954C-F5A71A3081E6}"/>
    <dgm:cxn modelId="{900E06D3-47B7-4F12-9920-DD31FF863B0A}" srcId="{AD10FE48-9172-49FC-832C-7BAE29DE8E6C}" destId="{40FEDDCA-BB2F-447A-BC0C-79679F34BCDD}" srcOrd="4" destOrd="0" parTransId="{8FEA1BA0-BF9D-4EFE-AE9A-D289A9AA23F8}" sibTransId="{1F4288C0-2744-45E7-AD08-10C459A38C2C}"/>
    <dgm:cxn modelId="{7454B2D9-7107-4BAF-A497-3C9D6D617ED6}" type="presOf" srcId="{426158BE-86C8-4250-9ABA-EBFBA4C45076}" destId="{F6367175-A933-419C-8448-9F1F30ED9546}" srcOrd="0" destOrd="0" presId="urn:microsoft.com/office/officeart/2005/8/layout/default"/>
    <dgm:cxn modelId="{3457D5DF-79D0-4868-9C19-D689A688DE44}" type="presOf" srcId="{AD10FE48-9172-49FC-832C-7BAE29DE8E6C}" destId="{B13924CE-789E-4A09-839B-E6E766705F5B}" srcOrd="0" destOrd="0" presId="urn:microsoft.com/office/officeart/2005/8/layout/default"/>
    <dgm:cxn modelId="{D2C4ACFD-468D-480B-82C8-4F98B4BA9FC3}" type="presOf" srcId="{2C973E65-8AAE-40FE-90EB-A5EA676E21F2}" destId="{18CC66FD-6205-4A55-BB95-8FA478578C0B}" srcOrd="0" destOrd="0" presId="urn:microsoft.com/office/officeart/2005/8/layout/default"/>
    <dgm:cxn modelId="{9C9484BA-1D58-442E-91A2-714A41E45DC4}" type="presParOf" srcId="{B13924CE-789E-4A09-839B-E6E766705F5B}" destId="{EC75B225-A5ED-42E9-BCEB-2A674EBD61D4}" srcOrd="0" destOrd="0" presId="urn:microsoft.com/office/officeart/2005/8/layout/default"/>
    <dgm:cxn modelId="{473E790D-0B68-40D6-89DD-76379B520442}" type="presParOf" srcId="{B13924CE-789E-4A09-839B-E6E766705F5B}" destId="{0BFDDF57-73B1-4538-978F-FAE3D856590B}" srcOrd="1" destOrd="0" presId="urn:microsoft.com/office/officeart/2005/8/layout/default"/>
    <dgm:cxn modelId="{F84788FD-82D8-4B88-88AA-2B85989C4FF7}" type="presParOf" srcId="{B13924CE-789E-4A09-839B-E6E766705F5B}" destId="{30C24ACE-1BF1-4B8F-A36E-9E28D365B6F1}" srcOrd="2" destOrd="0" presId="urn:microsoft.com/office/officeart/2005/8/layout/default"/>
    <dgm:cxn modelId="{ED07E249-7DBB-486A-BCB3-D430D1B96EE2}" type="presParOf" srcId="{B13924CE-789E-4A09-839B-E6E766705F5B}" destId="{8D2711A5-F2DA-436B-838F-CD5B43E1A5D0}" srcOrd="3" destOrd="0" presId="urn:microsoft.com/office/officeart/2005/8/layout/default"/>
    <dgm:cxn modelId="{EF556C86-6A95-4C05-99C1-A2BC2BE292A0}" type="presParOf" srcId="{B13924CE-789E-4A09-839B-E6E766705F5B}" destId="{7825EA5E-EB7E-49F0-885C-29C93C1BE8D5}" srcOrd="4" destOrd="0" presId="urn:microsoft.com/office/officeart/2005/8/layout/default"/>
    <dgm:cxn modelId="{EA8152E3-CC00-4B31-895D-7B745526194B}" type="presParOf" srcId="{B13924CE-789E-4A09-839B-E6E766705F5B}" destId="{66DA6B4C-820C-4076-AD4A-753CAE2CBE63}" srcOrd="5" destOrd="0" presId="urn:microsoft.com/office/officeart/2005/8/layout/default"/>
    <dgm:cxn modelId="{C78FC366-D7FA-4D31-A556-89C6C1E4ECDF}" type="presParOf" srcId="{B13924CE-789E-4A09-839B-E6E766705F5B}" destId="{952B52D0-828A-403A-A8B8-3108289BAC98}" srcOrd="6" destOrd="0" presId="urn:microsoft.com/office/officeart/2005/8/layout/default"/>
    <dgm:cxn modelId="{15554C70-7A01-4863-A145-C655F315B25B}" type="presParOf" srcId="{B13924CE-789E-4A09-839B-E6E766705F5B}" destId="{956B9122-B5A8-4286-A220-145A99A44AE6}" srcOrd="7" destOrd="0" presId="urn:microsoft.com/office/officeart/2005/8/layout/default"/>
    <dgm:cxn modelId="{33B8C8BA-72FA-47E1-ABB7-85B62472EB47}" type="presParOf" srcId="{B13924CE-789E-4A09-839B-E6E766705F5B}" destId="{D87248D7-DB56-4D7B-BC99-C57A9CBCE47C}" srcOrd="8" destOrd="0" presId="urn:microsoft.com/office/officeart/2005/8/layout/default"/>
    <dgm:cxn modelId="{AB7E7823-F1BA-4905-B74B-B4BC20E6DFED}" type="presParOf" srcId="{B13924CE-789E-4A09-839B-E6E766705F5B}" destId="{1D5B6DED-5668-46AB-ABE8-BC5CE1A5ACE3}" srcOrd="9" destOrd="0" presId="urn:microsoft.com/office/officeart/2005/8/layout/default"/>
    <dgm:cxn modelId="{E16B35A1-71FF-4669-AE82-E02A98C599FD}" type="presParOf" srcId="{B13924CE-789E-4A09-839B-E6E766705F5B}" destId="{776A7F4D-6006-4BA5-8C08-A11CDF1F7D9E}" srcOrd="10" destOrd="0" presId="urn:microsoft.com/office/officeart/2005/8/layout/default"/>
    <dgm:cxn modelId="{ABC23243-175E-4C51-AC61-6921043A205A}" type="presParOf" srcId="{B13924CE-789E-4A09-839B-E6E766705F5B}" destId="{6B5D6F27-CD34-4C06-80EF-6152810F91A9}" srcOrd="11" destOrd="0" presId="urn:microsoft.com/office/officeart/2005/8/layout/default"/>
    <dgm:cxn modelId="{FDC2123A-2EBD-484D-9F76-C95A70D75672}" type="presParOf" srcId="{B13924CE-789E-4A09-839B-E6E766705F5B}" destId="{F6367175-A933-419C-8448-9F1F30ED9546}" srcOrd="12" destOrd="0" presId="urn:microsoft.com/office/officeart/2005/8/layout/default"/>
    <dgm:cxn modelId="{B2FA894F-1068-4433-B0D5-280DBF8E7526}" type="presParOf" srcId="{B13924CE-789E-4A09-839B-E6E766705F5B}" destId="{F8EAD0E4-781E-4FF0-8641-B8B23DD3EC9E}" srcOrd="13" destOrd="0" presId="urn:microsoft.com/office/officeart/2005/8/layout/default"/>
    <dgm:cxn modelId="{5F09D098-226D-4BDB-A3BA-C3606810DCCE}" type="presParOf" srcId="{B13924CE-789E-4A09-839B-E6E766705F5B}" destId="{18CC66FD-6205-4A55-BB95-8FA478578C0B}" srcOrd="14" destOrd="0" presId="urn:microsoft.com/office/officeart/2005/8/layout/default"/>
    <dgm:cxn modelId="{47C45AE4-5826-4102-8A38-6FDE9C127646}" type="presParOf" srcId="{B13924CE-789E-4A09-839B-E6E766705F5B}" destId="{A13460AB-C4BE-44E9-8AC5-49B73FD9FEDC}" srcOrd="15" destOrd="0" presId="urn:microsoft.com/office/officeart/2005/8/layout/default"/>
    <dgm:cxn modelId="{6CA7889A-3726-4738-9171-453B2C748468}" type="presParOf" srcId="{B13924CE-789E-4A09-839B-E6E766705F5B}" destId="{C1E8D2A1-05B5-4F59-AF5B-20D0138DA43D}" srcOrd="16" destOrd="0" presId="urn:microsoft.com/office/officeart/2005/8/layout/default"/>
    <dgm:cxn modelId="{3DC7D916-3029-4090-B009-414D6351DFD4}" type="presParOf" srcId="{B13924CE-789E-4A09-839B-E6E766705F5B}" destId="{C1C57B1E-D5BC-449B-AF5C-54ABAC16DB5F}" srcOrd="17" destOrd="0" presId="urn:microsoft.com/office/officeart/2005/8/layout/default"/>
    <dgm:cxn modelId="{0CE2CD5E-E2D0-454F-BCE3-B60562E2B269}" type="presParOf" srcId="{B13924CE-789E-4A09-839B-E6E766705F5B}" destId="{C4B58747-2860-4D49-A309-839A7C0840E2}" srcOrd="18" destOrd="0" presId="urn:microsoft.com/office/officeart/2005/8/layout/default"/>
    <dgm:cxn modelId="{EB5788F8-353E-44B6-B27D-8155AF2940D6}" type="presParOf" srcId="{B13924CE-789E-4A09-839B-E6E766705F5B}" destId="{F8AB1074-15C0-4C7B-8065-CA607EF0A9DD}" srcOrd="19" destOrd="0" presId="urn:microsoft.com/office/officeart/2005/8/layout/default"/>
    <dgm:cxn modelId="{0EC361C0-B37E-4809-8502-206ADF5CCD54}" type="presParOf" srcId="{B13924CE-789E-4A09-839B-E6E766705F5B}" destId="{472D6C95-106B-4ECF-A3D2-85603270D3E4}" srcOrd="20" destOrd="0" presId="urn:microsoft.com/office/officeart/2005/8/layout/default"/>
    <dgm:cxn modelId="{07BDB1DF-8F95-40C5-B7B6-CA0A2C490BCA}" type="presParOf" srcId="{B13924CE-789E-4A09-839B-E6E766705F5B}" destId="{3B97C16D-8727-4056-A75B-2F6B5A10E88E}" srcOrd="21" destOrd="0" presId="urn:microsoft.com/office/officeart/2005/8/layout/default"/>
    <dgm:cxn modelId="{549CA945-0CCA-4D8D-A37E-D757D19EE025}" type="presParOf" srcId="{B13924CE-789E-4A09-839B-E6E766705F5B}" destId="{94C035BD-BC5D-4DA0-98AD-8F2B32A710F1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BB023-2DCE-47D9-9009-F070856B47AB}">
      <dsp:nvSpPr>
        <dsp:cNvPr id="0" name=""/>
        <dsp:cNvSpPr/>
      </dsp:nvSpPr>
      <dsp:spPr>
        <a:xfrm>
          <a:off x="0" y="2241"/>
          <a:ext cx="1320023" cy="14795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Instrument measures volume of blood in each bottle and takes a picture</a:t>
          </a:r>
        </a:p>
      </dsp:txBody>
      <dsp:txXfrm>
        <a:off x="64438" y="66679"/>
        <a:ext cx="1191147" cy="1350626"/>
      </dsp:txXfrm>
    </dsp:sp>
    <dsp:sp modelId="{E11E318C-760C-4643-83E9-D0B849C8010E}">
      <dsp:nvSpPr>
        <dsp:cNvPr id="0" name=""/>
        <dsp:cNvSpPr/>
      </dsp:nvSpPr>
      <dsp:spPr>
        <a:xfrm rot="5400000">
          <a:off x="1901576" y="1122116"/>
          <a:ext cx="1183601" cy="234670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Extended incubation time available upon request</a:t>
          </a:r>
        </a:p>
      </dsp:txBody>
      <dsp:txXfrm rot="-5400000">
        <a:off x="1320024" y="1761448"/>
        <a:ext cx="2288928" cy="1068043"/>
      </dsp:txXfrm>
    </dsp:sp>
    <dsp:sp modelId="{C4FF5021-3DA4-49CD-A9D6-0B478A746972}">
      <dsp:nvSpPr>
        <dsp:cNvPr id="0" name=""/>
        <dsp:cNvSpPr/>
      </dsp:nvSpPr>
      <dsp:spPr>
        <a:xfrm>
          <a:off x="0" y="1555719"/>
          <a:ext cx="1320023" cy="14795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Places into a cell for continuous monitoring for 5 days</a:t>
          </a:r>
        </a:p>
      </dsp:txBody>
      <dsp:txXfrm>
        <a:off x="64438" y="1620157"/>
        <a:ext cx="1191147" cy="1350626"/>
      </dsp:txXfrm>
    </dsp:sp>
    <dsp:sp modelId="{A65A40E0-7A1E-4D5A-B2EE-B4127CB2CFD7}">
      <dsp:nvSpPr>
        <dsp:cNvPr id="0" name=""/>
        <dsp:cNvSpPr/>
      </dsp:nvSpPr>
      <dsp:spPr>
        <a:xfrm rot="5400000">
          <a:off x="1901576" y="2675594"/>
          <a:ext cx="1183601" cy="234670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Once the growth curve has been crosses a threshold, the bottle is determined to be positive, and the instrument alerts the technologist through visual and audible alarms.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Bottle is removed from its cell and sent to shoot for removal</a:t>
          </a:r>
        </a:p>
      </dsp:txBody>
      <dsp:txXfrm rot="-5400000">
        <a:off x="1320024" y="3314926"/>
        <a:ext cx="2288928" cy="1068043"/>
      </dsp:txXfrm>
    </dsp:sp>
    <dsp:sp modelId="{727B172F-C937-4834-B5C4-3251D0EA8C94}">
      <dsp:nvSpPr>
        <dsp:cNvPr id="0" name=""/>
        <dsp:cNvSpPr/>
      </dsp:nvSpPr>
      <dsp:spPr>
        <a:xfrm>
          <a:off x="0" y="3109196"/>
          <a:ext cx="1320023" cy="14795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Rising CO2 levels within the bottle are recognized through a series of sensor readings and plotted graphically.  </a:t>
          </a:r>
        </a:p>
      </dsp:txBody>
      <dsp:txXfrm>
        <a:off x="64438" y="3173634"/>
        <a:ext cx="1191147" cy="13506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1E45A-7F78-4F3E-AA1C-D3475099337A}">
      <dsp:nvSpPr>
        <dsp:cNvPr id="0" name=""/>
        <dsp:cNvSpPr/>
      </dsp:nvSpPr>
      <dsp:spPr>
        <a:xfrm>
          <a:off x="0" y="0"/>
          <a:ext cx="9288654" cy="16602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Incidence of Bacteremia in selected Clinical situation</a:t>
          </a:r>
        </a:p>
      </dsp:txBody>
      <dsp:txXfrm>
        <a:off x="48627" y="48627"/>
        <a:ext cx="7572674" cy="1562978"/>
      </dsp:txXfrm>
    </dsp:sp>
    <dsp:sp modelId="{87E203C9-1C72-4BAD-A4D8-C6532BCB49F2}">
      <dsp:nvSpPr>
        <dsp:cNvPr id="0" name=""/>
        <dsp:cNvSpPr/>
      </dsp:nvSpPr>
      <dsp:spPr>
        <a:xfrm>
          <a:off x="1639174" y="2029172"/>
          <a:ext cx="9288654" cy="1660232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Impact of detection of Bacteremia on Clinical management</a:t>
          </a:r>
        </a:p>
      </dsp:txBody>
      <dsp:txXfrm>
        <a:off x="1687801" y="2077799"/>
        <a:ext cx="6473075" cy="1562978"/>
      </dsp:txXfrm>
    </dsp:sp>
    <dsp:sp modelId="{8D6494CB-08AC-4A72-AE1B-279CF938A53C}">
      <dsp:nvSpPr>
        <dsp:cNvPr id="0" name=""/>
        <dsp:cNvSpPr/>
      </dsp:nvSpPr>
      <dsp:spPr>
        <a:xfrm>
          <a:off x="8209503" y="1305127"/>
          <a:ext cx="1079150" cy="107915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452312" y="1305127"/>
        <a:ext cx="593532" cy="8120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A949CE-5832-4D99-B4D3-C9437BD14151}">
      <dsp:nvSpPr>
        <dsp:cNvPr id="0" name=""/>
        <dsp:cNvSpPr/>
      </dsp:nvSpPr>
      <dsp:spPr>
        <a:xfrm>
          <a:off x="0" y="565947"/>
          <a:ext cx="6666833" cy="1645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395732" rIns="517420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1st generation cephalosporin (cefazolin) or antistaphylococcal PCN (nafcillin)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Oral step down: 1st gen cephalosporins (cephalexin) or PCN (dicloxacillin)</a:t>
          </a:r>
        </a:p>
      </dsp:txBody>
      <dsp:txXfrm>
        <a:off x="0" y="565947"/>
        <a:ext cx="6666833" cy="1645875"/>
      </dsp:txXfrm>
    </dsp:sp>
    <dsp:sp modelId="{8ECA9C8A-B9ED-41E8-928E-3696ED46FF0E}">
      <dsp:nvSpPr>
        <dsp:cNvPr id="0" name=""/>
        <dsp:cNvSpPr/>
      </dsp:nvSpPr>
      <dsp:spPr>
        <a:xfrm>
          <a:off x="333341" y="285507"/>
          <a:ext cx="4666783" cy="5608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MSSA</a:t>
          </a:r>
        </a:p>
      </dsp:txBody>
      <dsp:txXfrm>
        <a:off x="360721" y="312887"/>
        <a:ext cx="4612023" cy="506120"/>
      </dsp:txXfrm>
    </dsp:sp>
    <dsp:sp modelId="{FC958470-B8AC-406D-A5FD-48A231BCC5BD}">
      <dsp:nvSpPr>
        <dsp:cNvPr id="0" name=""/>
        <dsp:cNvSpPr/>
      </dsp:nvSpPr>
      <dsp:spPr>
        <a:xfrm>
          <a:off x="0" y="2594862"/>
          <a:ext cx="6666833" cy="2573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395732" rIns="517420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Vancomycin: provided AUC/MIC of 400-600mg/h/lit can be achieved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Daptomycin +/- Beta-Lactam: "See-saw" effect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New 5th gen cephalosporins: Ceftaroline, Ceftobiprole: not approved for BSI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Long-acting glycopeptides: Dalbavancin, Oritavancin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Oral Step Down: Linezolid, combination Cipro/Rifampin</a:t>
          </a:r>
        </a:p>
      </dsp:txBody>
      <dsp:txXfrm>
        <a:off x="0" y="2594862"/>
        <a:ext cx="6666833" cy="2573550"/>
      </dsp:txXfrm>
    </dsp:sp>
    <dsp:sp modelId="{B5A184ED-460F-42E0-A830-D362A169A511}">
      <dsp:nvSpPr>
        <dsp:cNvPr id="0" name=""/>
        <dsp:cNvSpPr/>
      </dsp:nvSpPr>
      <dsp:spPr>
        <a:xfrm>
          <a:off x="333341" y="2314422"/>
          <a:ext cx="4666783" cy="56088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MRSA</a:t>
          </a:r>
        </a:p>
      </dsp:txBody>
      <dsp:txXfrm>
        <a:off x="360721" y="2341802"/>
        <a:ext cx="4612023" cy="506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22509-BFBF-4FE2-AA69-4D63E5D2CBED}">
      <dsp:nvSpPr>
        <dsp:cNvPr id="0" name=""/>
        <dsp:cNvSpPr/>
      </dsp:nvSpPr>
      <dsp:spPr>
        <a:xfrm>
          <a:off x="0" y="77690"/>
          <a:ext cx="6666833" cy="119175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Uncomplicated:</a:t>
          </a:r>
        </a:p>
      </dsp:txBody>
      <dsp:txXfrm>
        <a:off x="58177" y="135867"/>
        <a:ext cx="6550479" cy="1075400"/>
      </dsp:txXfrm>
    </dsp:sp>
    <dsp:sp modelId="{2FD00490-2A62-42CA-B458-24A7444AD9D7}">
      <dsp:nvSpPr>
        <dsp:cNvPr id="0" name=""/>
        <dsp:cNvSpPr/>
      </dsp:nvSpPr>
      <dsp:spPr>
        <a:xfrm>
          <a:off x="0" y="1269445"/>
          <a:ext cx="6666833" cy="72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2 weeks of IV antibiotics, timed from clearance of bacteremia</a:t>
          </a:r>
        </a:p>
      </dsp:txBody>
      <dsp:txXfrm>
        <a:off x="0" y="1269445"/>
        <a:ext cx="6666833" cy="729675"/>
      </dsp:txXfrm>
    </dsp:sp>
    <dsp:sp modelId="{040077DA-86CF-480B-9D69-B37FDBB713D7}">
      <dsp:nvSpPr>
        <dsp:cNvPr id="0" name=""/>
        <dsp:cNvSpPr/>
      </dsp:nvSpPr>
      <dsp:spPr>
        <a:xfrm>
          <a:off x="0" y="1999120"/>
          <a:ext cx="6666833" cy="1191754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Complicated, but without endocarditis or osteomyelitis:</a:t>
          </a:r>
        </a:p>
      </dsp:txBody>
      <dsp:txXfrm>
        <a:off x="58177" y="2057297"/>
        <a:ext cx="6550479" cy="1075400"/>
      </dsp:txXfrm>
    </dsp:sp>
    <dsp:sp modelId="{64B97D20-0969-4011-BB4D-729AF43FB917}">
      <dsp:nvSpPr>
        <dsp:cNvPr id="0" name=""/>
        <dsp:cNvSpPr/>
      </dsp:nvSpPr>
      <dsp:spPr>
        <a:xfrm>
          <a:off x="0" y="3190874"/>
          <a:ext cx="6666833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4 weeks of IV antibiotics</a:t>
          </a:r>
        </a:p>
      </dsp:txBody>
      <dsp:txXfrm>
        <a:off x="0" y="3190874"/>
        <a:ext cx="6666833" cy="496800"/>
      </dsp:txXfrm>
    </dsp:sp>
    <dsp:sp modelId="{C5E0D144-B2ED-435D-A373-AB468CBF1976}">
      <dsp:nvSpPr>
        <dsp:cNvPr id="0" name=""/>
        <dsp:cNvSpPr/>
      </dsp:nvSpPr>
      <dsp:spPr>
        <a:xfrm>
          <a:off x="0" y="3687674"/>
          <a:ext cx="6666833" cy="1191754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Complicated, but with endocarditis or osteomyelitis:</a:t>
          </a:r>
        </a:p>
      </dsp:txBody>
      <dsp:txXfrm>
        <a:off x="58177" y="3745851"/>
        <a:ext cx="6550479" cy="1075400"/>
      </dsp:txXfrm>
    </dsp:sp>
    <dsp:sp modelId="{F2DD7AD6-5244-433C-9BD5-2E1763922BDF}">
      <dsp:nvSpPr>
        <dsp:cNvPr id="0" name=""/>
        <dsp:cNvSpPr/>
      </dsp:nvSpPr>
      <dsp:spPr>
        <a:xfrm>
          <a:off x="0" y="4879429"/>
          <a:ext cx="6666833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6 weeks of IV antibiotics</a:t>
          </a:r>
        </a:p>
      </dsp:txBody>
      <dsp:txXfrm>
        <a:off x="0" y="4879429"/>
        <a:ext cx="6666833" cy="4968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B5141-888E-4CD8-B4F3-70A34C6B2526}">
      <dsp:nvSpPr>
        <dsp:cNvPr id="0" name=""/>
        <dsp:cNvSpPr/>
      </dsp:nvSpPr>
      <dsp:spPr>
        <a:xfrm>
          <a:off x="51" y="11007"/>
          <a:ext cx="4913783" cy="10003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DENOVA: &gt;3 increases risk for endocarditis</a:t>
          </a:r>
        </a:p>
      </dsp:txBody>
      <dsp:txXfrm>
        <a:off x="51" y="11007"/>
        <a:ext cx="4913783" cy="1000333"/>
      </dsp:txXfrm>
    </dsp:sp>
    <dsp:sp modelId="{40A53B42-6710-4F37-A7EB-0228D04E2D59}">
      <dsp:nvSpPr>
        <dsp:cNvPr id="0" name=""/>
        <dsp:cNvSpPr/>
      </dsp:nvSpPr>
      <dsp:spPr>
        <a:xfrm>
          <a:off x="51" y="1011341"/>
          <a:ext cx="4913783" cy="333517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Duration of symptoms, &gt; 7d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Embolization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Number of positive blood cultures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Origin: unknown source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Valve disease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Auscultatory findings: murmur</a:t>
          </a:r>
        </a:p>
      </dsp:txBody>
      <dsp:txXfrm>
        <a:off x="51" y="1011341"/>
        <a:ext cx="4913783" cy="3335174"/>
      </dsp:txXfrm>
    </dsp:sp>
    <dsp:sp modelId="{46965AF5-E351-404B-ADEE-BF8116287DBF}">
      <dsp:nvSpPr>
        <dsp:cNvPr id="0" name=""/>
        <dsp:cNvSpPr/>
      </dsp:nvSpPr>
      <dsp:spPr>
        <a:xfrm>
          <a:off x="5601764" y="11007"/>
          <a:ext cx="4913783" cy="1000333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General Rules of Treatment:</a:t>
          </a:r>
        </a:p>
      </dsp:txBody>
      <dsp:txXfrm>
        <a:off x="5601764" y="11007"/>
        <a:ext cx="4913783" cy="1000333"/>
      </dsp:txXfrm>
    </dsp:sp>
    <dsp:sp modelId="{EE0F2B7D-7EFA-4E05-926D-33F98352C2F3}">
      <dsp:nvSpPr>
        <dsp:cNvPr id="0" name=""/>
        <dsp:cNvSpPr/>
      </dsp:nvSpPr>
      <dsp:spPr>
        <a:xfrm>
          <a:off x="5601764" y="1011341"/>
          <a:ext cx="4913783" cy="3335174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u="sng" kern="1200" dirty="0"/>
            <a:t>Uncomplicated</a:t>
          </a:r>
          <a:r>
            <a:rPr lang="en-US" sz="2700" kern="1200" dirty="0"/>
            <a:t>: 7-14 days of treatment, single agent. For VRE, 14d after clearance 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u="sng" kern="1200" dirty="0"/>
            <a:t>Complicated</a:t>
          </a:r>
          <a:r>
            <a:rPr lang="en-US" sz="2700" kern="1200" dirty="0"/>
            <a:t>: 4-6 weeks, often combination treatment</a:t>
          </a:r>
        </a:p>
      </dsp:txBody>
      <dsp:txXfrm>
        <a:off x="5601764" y="1011341"/>
        <a:ext cx="4913783" cy="33351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ABE6B8-3BF1-4DDC-811C-6E33E29EBEF2}">
      <dsp:nvSpPr>
        <dsp:cNvPr id="0" name=""/>
        <dsp:cNvSpPr/>
      </dsp:nvSpPr>
      <dsp:spPr>
        <a:xfrm>
          <a:off x="0" y="5520"/>
          <a:ext cx="10515600" cy="7233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36700-299E-4ABC-A8D9-7582B111ED57}">
      <dsp:nvSpPr>
        <dsp:cNvPr id="0" name=""/>
        <dsp:cNvSpPr/>
      </dsp:nvSpPr>
      <dsp:spPr>
        <a:xfrm>
          <a:off x="218823" y="168281"/>
          <a:ext cx="397860" cy="3978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3A1232-22C3-44DC-B3E0-1D4BC6E6A6BE}">
      <dsp:nvSpPr>
        <dsp:cNvPr id="0" name=""/>
        <dsp:cNvSpPr/>
      </dsp:nvSpPr>
      <dsp:spPr>
        <a:xfrm>
          <a:off x="835507" y="5520"/>
          <a:ext cx="9679276" cy="723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58" tIns="76558" rIns="76558" bIns="7655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Over 30 million Blood cultures are drawn yearly</a:t>
          </a:r>
        </a:p>
      </dsp:txBody>
      <dsp:txXfrm>
        <a:off x="835507" y="5520"/>
        <a:ext cx="9679276" cy="723382"/>
      </dsp:txXfrm>
    </dsp:sp>
    <dsp:sp modelId="{A112F954-7E4E-458F-B9CA-B81DC2057311}">
      <dsp:nvSpPr>
        <dsp:cNvPr id="0" name=""/>
        <dsp:cNvSpPr/>
      </dsp:nvSpPr>
      <dsp:spPr>
        <a:xfrm>
          <a:off x="0" y="909749"/>
          <a:ext cx="10515600" cy="7233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F05F9B-EF02-4F14-A230-FCBE18E57EED}">
      <dsp:nvSpPr>
        <dsp:cNvPr id="0" name=""/>
        <dsp:cNvSpPr/>
      </dsp:nvSpPr>
      <dsp:spPr>
        <a:xfrm>
          <a:off x="218823" y="1072510"/>
          <a:ext cx="397860" cy="3978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F43B87-E04F-497B-A75F-535E3CB77236}">
      <dsp:nvSpPr>
        <dsp:cNvPr id="0" name=""/>
        <dsp:cNvSpPr/>
      </dsp:nvSpPr>
      <dsp:spPr>
        <a:xfrm>
          <a:off x="835507" y="909749"/>
          <a:ext cx="9679276" cy="723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58" tIns="76558" rIns="76558" bIns="7655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Contaminants are common. Target should be less than 3%. Now &lt; 1%</a:t>
          </a:r>
        </a:p>
      </dsp:txBody>
      <dsp:txXfrm>
        <a:off x="835507" y="909749"/>
        <a:ext cx="9679276" cy="723382"/>
      </dsp:txXfrm>
    </dsp:sp>
    <dsp:sp modelId="{1A965A53-F17B-44D6-A7DA-7EAEE7DC8362}">
      <dsp:nvSpPr>
        <dsp:cNvPr id="0" name=""/>
        <dsp:cNvSpPr/>
      </dsp:nvSpPr>
      <dsp:spPr>
        <a:xfrm>
          <a:off x="0" y="1813977"/>
          <a:ext cx="10515600" cy="7233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0DB82-F542-4F48-935F-4B42B22372C2}">
      <dsp:nvSpPr>
        <dsp:cNvPr id="0" name=""/>
        <dsp:cNvSpPr/>
      </dsp:nvSpPr>
      <dsp:spPr>
        <a:xfrm>
          <a:off x="218823" y="1976738"/>
          <a:ext cx="397860" cy="39786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8723EE-607D-4AAA-94F2-BA59D97A5274}">
      <dsp:nvSpPr>
        <dsp:cNvPr id="0" name=""/>
        <dsp:cNvSpPr/>
      </dsp:nvSpPr>
      <dsp:spPr>
        <a:xfrm>
          <a:off x="835507" y="1813977"/>
          <a:ext cx="4732020" cy="723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58" tIns="76558" rIns="76558" bIns="7655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Cost estimate of Contaminant:</a:t>
          </a:r>
        </a:p>
      </dsp:txBody>
      <dsp:txXfrm>
        <a:off x="835507" y="1813977"/>
        <a:ext cx="4732020" cy="723382"/>
      </dsp:txXfrm>
    </dsp:sp>
    <dsp:sp modelId="{FDA63BE9-8D85-49ED-A4DC-E80747A157E7}">
      <dsp:nvSpPr>
        <dsp:cNvPr id="0" name=""/>
        <dsp:cNvSpPr/>
      </dsp:nvSpPr>
      <dsp:spPr>
        <a:xfrm>
          <a:off x="5567527" y="1813977"/>
          <a:ext cx="4947256" cy="723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58" tIns="76558" rIns="76558" bIns="76558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$3000-8000 per contaminant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Increased Length of Stay of 1-8 days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Over $ 1 Billion per year</a:t>
          </a:r>
        </a:p>
      </dsp:txBody>
      <dsp:txXfrm>
        <a:off x="5567527" y="1813977"/>
        <a:ext cx="4947256" cy="723382"/>
      </dsp:txXfrm>
    </dsp:sp>
    <dsp:sp modelId="{91ED02B1-3D51-478C-B2D7-EDFA8E4CD96C}">
      <dsp:nvSpPr>
        <dsp:cNvPr id="0" name=""/>
        <dsp:cNvSpPr/>
      </dsp:nvSpPr>
      <dsp:spPr>
        <a:xfrm>
          <a:off x="0" y="2718206"/>
          <a:ext cx="10515600" cy="7233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D233DD-2CAF-4DE9-A206-0018FC2E0349}">
      <dsp:nvSpPr>
        <dsp:cNvPr id="0" name=""/>
        <dsp:cNvSpPr/>
      </dsp:nvSpPr>
      <dsp:spPr>
        <a:xfrm>
          <a:off x="218823" y="2880967"/>
          <a:ext cx="397860" cy="39786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69C049-E7A9-47E2-86E0-95F038D5856E}">
      <dsp:nvSpPr>
        <dsp:cNvPr id="0" name=""/>
        <dsp:cNvSpPr/>
      </dsp:nvSpPr>
      <dsp:spPr>
        <a:xfrm>
          <a:off x="835507" y="2718206"/>
          <a:ext cx="9679276" cy="723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58" tIns="76558" rIns="76558" bIns="7655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Increased Lab Utilization: Direct Tech workload, Increased cost of testing, Negative Trust issues</a:t>
          </a:r>
        </a:p>
      </dsp:txBody>
      <dsp:txXfrm>
        <a:off x="835507" y="2718206"/>
        <a:ext cx="9679276" cy="723382"/>
      </dsp:txXfrm>
    </dsp:sp>
    <dsp:sp modelId="{1799194F-4D37-438F-A0ED-40D634BC0250}">
      <dsp:nvSpPr>
        <dsp:cNvPr id="0" name=""/>
        <dsp:cNvSpPr/>
      </dsp:nvSpPr>
      <dsp:spPr>
        <a:xfrm>
          <a:off x="0" y="3622434"/>
          <a:ext cx="10515600" cy="7233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BFA442-424E-4CE3-A91D-DEBC55BD655B}">
      <dsp:nvSpPr>
        <dsp:cNvPr id="0" name=""/>
        <dsp:cNvSpPr/>
      </dsp:nvSpPr>
      <dsp:spPr>
        <a:xfrm>
          <a:off x="218823" y="3785195"/>
          <a:ext cx="397860" cy="39786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4B73AB-4E66-472A-82AC-A7A0DADACA1F}">
      <dsp:nvSpPr>
        <dsp:cNvPr id="0" name=""/>
        <dsp:cNvSpPr/>
      </dsp:nvSpPr>
      <dsp:spPr>
        <a:xfrm>
          <a:off x="835507" y="3622434"/>
          <a:ext cx="9679276" cy="723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58" tIns="76558" rIns="76558" bIns="7655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Increased Clinical Costs: unnecessary antibiotic use, unnecessary tests and imaging, increased length of stay, unnecessary removal of lines/devices, increased complications of antibiotics, unnecessay ID Consult</a:t>
          </a:r>
        </a:p>
      </dsp:txBody>
      <dsp:txXfrm>
        <a:off x="835507" y="3622434"/>
        <a:ext cx="9679276" cy="7233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3AE46-5987-4A5A-9BFD-5D0ACAB1CD85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B95DF5-1247-4EB8-851E-CEAECD0FCAC1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8005E0-FB90-4FC6-8D93-3E9644778ED2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What is the risk of relapse: mainly issue with Complicated Gram Positive (S aureus and Enterococcus) bacteremia</a:t>
          </a:r>
        </a:p>
      </dsp:txBody>
      <dsp:txXfrm>
        <a:off x="1057183" y="1805"/>
        <a:ext cx="9458416" cy="915310"/>
      </dsp:txXfrm>
    </dsp:sp>
    <dsp:sp modelId="{6042EA51-0085-4BE9-A775-16CB4EC8857E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4ED84D-9F43-4294-A6B8-5A3C17B12D5A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091B79-D3AC-4318-A1B1-0DFCEADDA99F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Is there an appropriate oral antibiotic: high bioavailable, achieves good blood levels with respect to MIC of bacteria</a:t>
          </a:r>
        </a:p>
      </dsp:txBody>
      <dsp:txXfrm>
        <a:off x="1057183" y="1145944"/>
        <a:ext cx="9458416" cy="915310"/>
      </dsp:txXfrm>
    </dsp:sp>
    <dsp:sp modelId="{D2B152A3-CE99-41AA-9069-28621F7D9A46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9F0A90-5046-4D64-B81E-9B3ECF7F6F6F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8D630C-3F6B-4D44-BB8D-8765CA9C182C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Is the patient showing clinical improvement: fever, inflammatory markers, sepsis resolution</a:t>
          </a:r>
        </a:p>
      </dsp:txBody>
      <dsp:txXfrm>
        <a:off x="1057183" y="2290082"/>
        <a:ext cx="9458416" cy="915310"/>
      </dsp:txXfrm>
    </dsp:sp>
    <dsp:sp modelId="{727D66BD-EF42-41D7-9F10-5F98CBE89EAE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3F6672-5E2C-448B-9E83-102269455E21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BA0903-F3B7-4FFA-8ED1-9678C9095587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Does the patient have reliable oral intake: ileus or obstruction, vomiting, NG suction, dysphagia</a:t>
          </a:r>
        </a:p>
      </dsp:txBody>
      <dsp:txXfrm>
        <a:off x="1057183" y="3434221"/>
        <a:ext cx="9458416" cy="9153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012351-7B9A-4EF9-B7C5-CCA104C67AFA}">
      <dsp:nvSpPr>
        <dsp:cNvPr id="0" name=""/>
        <dsp:cNvSpPr/>
      </dsp:nvSpPr>
      <dsp:spPr>
        <a:xfrm rot="5400000">
          <a:off x="6301587" y="-2303662"/>
          <a:ext cx="1698041" cy="67299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Staphylococcus aureus: generally, 2 weeks of IV recommended. Some data for oral linezolid after 3-9d of IV antibiotics. 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Streptococcus and Enterococcus: Change to oral after 4 days of IV</a:t>
          </a:r>
        </a:p>
      </dsp:txBody>
      <dsp:txXfrm rot="-5400000">
        <a:off x="3785616" y="295201"/>
        <a:ext cx="6647092" cy="1532257"/>
      </dsp:txXfrm>
    </dsp:sp>
    <dsp:sp modelId="{AE0A8648-4665-4C2D-A94B-F2AC20328AFE}">
      <dsp:nvSpPr>
        <dsp:cNvPr id="0" name=""/>
        <dsp:cNvSpPr/>
      </dsp:nvSpPr>
      <dsp:spPr>
        <a:xfrm>
          <a:off x="0" y="53"/>
          <a:ext cx="3785616" cy="212255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Uncomplicated:</a:t>
          </a:r>
        </a:p>
      </dsp:txBody>
      <dsp:txXfrm>
        <a:off x="103614" y="103667"/>
        <a:ext cx="3578388" cy="1915324"/>
      </dsp:txXfrm>
    </dsp:sp>
    <dsp:sp modelId="{061D9258-9D71-4D62-A7B3-C1C290A5E16A}">
      <dsp:nvSpPr>
        <dsp:cNvPr id="0" name=""/>
        <dsp:cNvSpPr/>
      </dsp:nvSpPr>
      <dsp:spPr>
        <a:xfrm rot="5400000">
          <a:off x="6301587" y="-74983"/>
          <a:ext cx="1698041" cy="6729984"/>
        </a:xfrm>
        <a:prstGeom prst="round2Same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Pure Right sided endocarditis: 10-14 days of IV, then oral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Osteomyelitis: 14 days of IV, then oral. Some data suggesting oral from the start</a:t>
          </a:r>
        </a:p>
      </dsp:txBody>
      <dsp:txXfrm rot="-5400000">
        <a:off x="3785616" y="2523880"/>
        <a:ext cx="6647092" cy="1532257"/>
      </dsp:txXfrm>
    </dsp:sp>
    <dsp:sp modelId="{BD41189C-BC43-4260-826B-8895C7ED0D45}">
      <dsp:nvSpPr>
        <dsp:cNvPr id="0" name=""/>
        <dsp:cNvSpPr/>
      </dsp:nvSpPr>
      <dsp:spPr>
        <a:xfrm>
          <a:off x="0" y="2228732"/>
          <a:ext cx="3785616" cy="2122552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Complicated:</a:t>
          </a:r>
        </a:p>
      </dsp:txBody>
      <dsp:txXfrm>
        <a:off x="103614" y="2332346"/>
        <a:ext cx="3578388" cy="191532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5B225-A5ED-42E9-BCEB-2A674EBD61D4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High risk bacteria</a:t>
          </a:r>
        </a:p>
      </dsp:txBody>
      <dsp:txXfrm>
        <a:off x="582645" y="1178"/>
        <a:ext cx="2174490" cy="1304694"/>
      </dsp:txXfrm>
    </dsp:sp>
    <dsp:sp modelId="{30C24ACE-1BF1-4B8F-A36E-9E28D365B6F1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solidFill>
          <a:schemeClr val="accent5">
            <a:hueOff val="-614413"/>
            <a:satOff val="-1584"/>
            <a:lumOff val="-10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Monomicrobial bacteremia</a:t>
          </a:r>
        </a:p>
      </dsp:txBody>
      <dsp:txXfrm>
        <a:off x="2974584" y="1178"/>
        <a:ext cx="2174490" cy="1304694"/>
      </dsp:txXfrm>
    </dsp:sp>
    <dsp:sp modelId="{7825EA5E-EB7E-49F0-885C-29C93C1BE8D5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solidFill>
          <a:schemeClr val="accent5">
            <a:hueOff val="-1228826"/>
            <a:satOff val="-3167"/>
            <a:lumOff val="-21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High grade bacteremia: multiple positive </a:t>
          </a:r>
        </a:p>
      </dsp:txBody>
      <dsp:txXfrm>
        <a:off x="5366524" y="1178"/>
        <a:ext cx="2174490" cy="1304694"/>
      </dsp:txXfrm>
    </dsp:sp>
    <dsp:sp modelId="{952B52D0-828A-403A-A8B8-3108289BAC98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solidFill>
          <a:schemeClr val="accent5">
            <a:hueOff val="-1843239"/>
            <a:satOff val="-4751"/>
            <a:lumOff val="-32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Persistent bacteremia: positive despite appropriate antibiotics</a:t>
          </a:r>
        </a:p>
      </dsp:txBody>
      <dsp:txXfrm>
        <a:off x="7758464" y="1178"/>
        <a:ext cx="2174490" cy="1304694"/>
      </dsp:txXfrm>
    </dsp:sp>
    <dsp:sp modelId="{D87248D7-DB56-4D7B-BC99-C57A9CBCE47C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solidFill>
          <a:schemeClr val="accent5">
            <a:hueOff val="-2457652"/>
            <a:satOff val="-6334"/>
            <a:lumOff val="-42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Short time to positivity: &lt; 10-14 hours</a:t>
          </a:r>
        </a:p>
      </dsp:txBody>
      <dsp:txXfrm>
        <a:off x="582645" y="1523321"/>
        <a:ext cx="2174490" cy="1304694"/>
      </dsp:txXfrm>
    </dsp:sp>
    <dsp:sp modelId="{776A7F4D-6006-4BA5-8C08-A11CDF1F7D9E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solidFill>
          <a:schemeClr val="accent5">
            <a:hueOff val="-3072065"/>
            <a:satOff val="-7918"/>
            <a:lumOff val="-53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Community acquired infection</a:t>
          </a:r>
        </a:p>
      </dsp:txBody>
      <dsp:txXfrm>
        <a:off x="2974584" y="1523321"/>
        <a:ext cx="2174490" cy="1304694"/>
      </dsp:txXfrm>
    </dsp:sp>
    <dsp:sp modelId="{F6367175-A933-419C-8448-9F1F30ED9546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solidFill>
          <a:schemeClr val="accent5">
            <a:hueOff val="-3686478"/>
            <a:satOff val="-9501"/>
            <a:lumOff val="-64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No obvious source of infection</a:t>
          </a:r>
        </a:p>
      </dsp:txBody>
      <dsp:txXfrm>
        <a:off x="5366524" y="1523321"/>
        <a:ext cx="2174490" cy="1304694"/>
      </dsp:txXfrm>
    </dsp:sp>
    <dsp:sp modelId="{18CC66FD-6205-4A55-BB95-8FA478578C0B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solidFill>
          <a:schemeClr val="accent5">
            <a:hueOff val="-4300891"/>
            <a:satOff val="-11085"/>
            <a:lumOff val="-74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Evidence of embolization or S/S of endocarditis</a:t>
          </a:r>
        </a:p>
      </dsp:txBody>
      <dsp:txXfrm>
        <a:off x="7758464" y="1523321"/>
        <a:ext cx="2174490" cy="1304694"/>
      </dsp:txXfrm>
    </dsp:sp>
    <dsp:sp modelId="{C1E8D2A1-05B5-4F59-AF5B-20D0138DA43D}">
      <dsp:nvSpPr>
        <dsp:cNvPr id="0" name=""/>
        <dsp:cNvSpPr/>
      </dsp:nvSpPr>
      <dsp:spPr>
        <a:xfrm>
          <a:off x="582645" y="3045465"/>
          <a:ext cx="2174490" cy="1304694"/>
        </a:xfrm>
        <a:prstGeom prst="rect">
          <a:avLst/>
        </a:prstGeom>
        <a:solidFill>
          <a:schemeClr val="accent5">
            <a:hueOff val="-4915304"/>
            <a:satOff val="-12668"/>
            <a:lumOff val="-85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Longer duration of symptoms</a:t>
          </a:r>
        </a:p>
      </dsp:txBody>
      <dsp:txXfrm>
        <a:off x="582645" y="3045465"/>
        <a:ext cx="2174490" cy="1304694"/>
      </dsp:txXfrm>
    </dsp:sp>
    <dsp:sp modelId="{C4B58747-2860-4D49-A309-839A7C0840E2}">
      <dsp:nvSpPr>
        <dsp:cNvPr id="0" name=""/>
        <dsp:cNvSpPr/>
      </dsp:nvSpPr>
      <dsp:spPr>
        <a:xfrm>
          <a:off x="2974584" y="3045465"/>
          <a:ext cx="2174490" cy="1304694"/>
        </a:xfrm>
        <a:prstGeom prst="rect">
          <a:avLst/>
        </a:prstGeom>
        <a:solidFill>
          <a:schemeClr val="accent5">
            <a:hueOff val="-5529717"/>
            <a:satOff val="-14252"/>
            <a:lumOff val="-96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Previous endocarditis</a:t>
          </a:r>
        </a:p>
      </dsp:txBody>
      <dsp:txXfrm>
        <a:off x="2974584" y="3045465"/>
        <a:ext cx="2174490" cy="1304694"/>
      </dsp:txXfrm>
    </dsp:sp>
    <dsp:sp modelId="{472D6C95-106B-4ECF-A3D2-85603270D3E4}">
      <dsp:nvSpPr>
        <dsp:cNvPr id="0" name=""/>
        <dsp:cNvSpPr/>
      </dsp:nvSpPr>
      <dsp:spPr>
        <a:xfrm>
          <a:off x="5366524" y="3045465"/>
          <a:ext cx="2174490" cy="1304694"/>
        </a:xfrm>
        <a:prstGeom prst="rect">
          <a:avLst/>
        </a:prstGeom>
        <a:solidFill>
          <a:schemeClr val="accent5">
            <a:hueOff val="-6144130"/>
            <a:satOff val="-15835"/>
            <a:lumOff val="-106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Prosthetic Heart Valve or Intracardiac device</a:t>
          </a:r>
        </a:p>
      </dsp:txBody>
      <dsp:txXfrm>
        <a:off x="5366524" y="3045465"/>
        <a:ext cx="2174490" cy="1304694"/>
      </dsp:txXfrm>
    </dsp:sp>
    <dsp:sp modelId="{94C035BD-BC5D-4DA0-98AD-8F2B32A710F1}">
      <dsp:nvSpPr>
        <dsp:cNvPr id="0" name=""/>
        <dsp:cNvSpPr/>
      </dsp:nvSpPr>
      <dsp:spPr>
        <a:xfrm>
          <a:off x="7758464" y="3045465"/>
          <a:ext cx="2174490" cy="1304694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IVDA</a:t>
          </a:r>
        </a:p>
      </dsp:txBody>
      <dsp:txXfrm>
        <a:off x="7758464" y="3045465"/>
        <a:ext cx="2174490" cy="1304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8T14:01:02.8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15028 6747 16383 0 0,'0'0'0'0'0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8T14:01:02.8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15055 6747 16383 0 0,'0'0'0'0'0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94A17-0DEC-E17D-5DEE-9AD0A2062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8B6F8B-98CF-17A8-5323-5BB39D60A9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BAA33-B493-25AF-18EF-EF05B34FD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E52B-B2BB-433C-8C09-64C26032678F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5AADC-A53D-36EA-5BAA-26CD12253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9D5D3-C1B1-C923-5E2B-A2575271E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9446-10F1-4488-A773-DCFBA08C5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78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D575D-E0A0-9C39-8E7F-3A2A8CDC1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3D51D6-3F21-CE0F-6CC1-9F09CD2EB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551E5-8980-B043-C474-48062B11E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E52B-B2BB-433C-8C09-64C26032678F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EB648-2334-E1AB-9114-EA3D382E3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589AB-C7A1-DE81-3FCF-836A89DAA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9446-10F1-4488-A773-DCFBA08C5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4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914EFD-1AFC-D4DA-4449-BCCE51FAAD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F29198-D0E1-11F1-E101-DA7A4B89D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31A6B-7852-311E-DD98-BFA42A10E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E52B-B2BB-433C-8C09-64C26032678F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40AF8-4AA4-8420-E14E-63114B158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443C5-1B25-8B2F-7725-165591637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9446-10F1-4488-A773-DCFBA08C5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60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23B98-2BE8-13AA-90F4-5AA7EFB2B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AA5CE-1C2C-7BEB-B40F-3F7DE6320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A88A2-6D46-FFDC-BA12-DBE0218FF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E52B-B2BB-433C-8C09-64C26032678F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7FB0B-56E6-1A90-4DC6-B8F80A121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02169-022D-23E4-39F8-BD79E255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9446-10F1-4488-A773-DCFBA08C5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30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56B84-58DC-9D6E-5F17-B52B6128C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9074A-F0A8-3A32-5A3F-F66E135CB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152AF-1F71-4D31-0C34-95E48A3B4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E52B-B2BB-433C-8C09-64C26032678F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4B7EE-F30D-E329-FFCC-F0B01C527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41BE4-DBE5-4BF8-FA8C-588ED0A81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9446-10F1-4488-A773-DCFBA08C5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60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FA789-2EC3-9E7E-7AB5-65ABBA335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8A8A4-3F8F-6DA4-2B1D-A9139C9918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B25070-084F-884C-B1F1-CF427B335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B148E7-A220-B227-03FF-9B5A35562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E52B-B2BB-433C-8C09-64C26032678F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21DBC3-6813-5A4D-641A-9C0982E1B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497D05-EF99-41BA-91BE-350002054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9446-10F1-4488-A773-DCFBA08C5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84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DB456-95C1-E0C3-164F-E92990AD9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4FD51-406D-7EF6-4E3F-9388FB2C1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F4A9DC-C9F0-0A07-994A-38ADDF125C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2A57A2-4300-AF26-6E4E-A676A9B7E8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8CD370-500A-9FFA-5884-30D8A48893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A2A279-8122-9D53-9E14-9F38D786B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E52B-B2BB-433C-8C09-64C26032678F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8B8AE1-AF56-79F6-D3B3-BDBC24003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6AFCFD-14FF-339F-0FDD-6DEE3EB6C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9446-10F1-4488-A773-DCFBA08C5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36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ACF59-E3EA-FB08-FCBC-DD7CEAE9C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150BC5-5D1D-44B9-4EE7-FED507CF6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E52B-B2BB-433C-8C09-64C26032678F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EDC40D-D145-3A2E-6EB7-44DD0343B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D441DD-96C5-D00D-38B2-E5525073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9446-10F1-4488-A773-DCFBA08C5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95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E28FB5-678D-2E5F-D198-097C55FB3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E52B-B2BB-433C-8C09-64C26032678F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8F0B8A-6F03-9759-D509-75D6302BE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207FF-C323-69D3-0846-19B74421B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9446-10F1-4488-A773-DCFBA08C5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70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EF116-4F36-EF27-5BE8-DBC4FC77B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0C193-B7D9-5EDF-B10D-7204B8F46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0C3AB3-2474-16DC-4E52-C79ED5BF2B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AAFC60-7AD8-C208-8D86-943E7C764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E52B-B2BB-433C-8C09-64C26032678F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300A45-C96B-ECC4-0049-D40412F4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32BFB-8764-D4F0-6991-3CC3D20C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9446-10F1-4488-A773-DCFBA08C5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85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9572F-F32E-B247-CE04-5C041D9BB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329228-A91E-A06C-8237-E7BC4F7800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143A8-5A44-4D44-1417-51AA0E44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8DBA92-1530-F377-CA06-D01441156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E52B-B2BB-433C-8C09-64C26032678F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35709B-200D-0D07-75DB-D4D0EF19C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0D300-320E-E83E-0F42-9C249622F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9446-10F1-4488-A773-DCFBA08C5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00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35986-991B-6548-66CD-EA50BF47C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1F1C4-9663-B31D-1609-203CCE6D8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CE3D4-51C2-B024-8829-78C7DC5431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EE52B-B2BB-433C-8C09-64C26032678F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9D5CB-7E29-EE34-4BED-08435E42A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2EE98-D8D3-8322-DF10-176175A2B1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39446-10F1-4488-A773-DCFBA08C5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4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Relationship Id="rId4" Type="http://schemas.openxmlformats.org/officeDocument/2006/relationships/customXml" Target="../ink/ink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7.jpeg"/><Relationship Id="rId3" Type="http://schemas.openxmlformats.org/officeDocument/2006/relationships/image" Target="cid:303CB2F0-E72D-4819-BD77-3095FE628B69" TargetMode="External"/><Relationship Id="rId7" Type="http://schemas.openxmlformats.org/officeDocument/2006/relationships/image" Target="../media/image12.jpeg"/><Relationship Id="rId12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cid:581E2FB4-28E2-4692-839C-43F53B45ED87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1.jpeg"/><Relationship Id="rId10" Type="http://schemas.openxmlformats.org/officeDocument/2006/relationships/image" Target="../media/image14.jpeg"/><Relationship Id="rId4" Type="http://schemas.openxmlformats.org/officeDocument/2006/relationships/image" Target="../media/image10.jpeg"/><Relationship Id="rId9" Type="http://schemas.openxmlformats.org/officeDocument/2006/relationships/image" Target="cid:6A3312B9-D725-4BFB-9AAB-E9A109C31B91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cid:A03CE5B7-7B4C-4BE9-B2BF-CF93EB30FC02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cid:947CF157-C384-4222-85FF-50A18AB58755" TargetMode="External"/><Relationship Id="rId5" Type="http://schemas.openxmlformats.org/officeDocument/2006/relationships/image" Target="../media/image21.jpeg"/><Relationship Id="rId10" Type="http://schemas.openxmlformats.org/officeDocument/2006/relationships/image" Target="cid:30173A22-0518-49EC-AB22-5C6FA1FA7A3E" TargetMode="External"/><Relationship Id="rId4" Type="http://schemas.openxmlformats.org/officeDocument/2006/relationships/image" Target="../media/image20.jpe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C4B24C7E-2D5E-4C4E-9CD5-D61F243C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9">
            <a:extLst>
              <a:ext uri="{FF2B5EF4-FFF2-40B4-BE49-F238E27FC236}">
                <a16:creationId xmlns:a16="http://schemas.microsoft.com/office/drawing/2014/main" id="{99072643-A0EC-42FB-B66A-24C0E6FFD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2" y="1846371"/>
            <a:ext cx="12048829" cy="3165257"/>
            <a:chOff x="143163" y="5763486"/>
            <a:chExt cx="12048829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45065" y="5763486"/>
              <a:ext cx="11546927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11">
              <a:extLst>
                <a:ext uri="{FF2B5EF4-FFF2-40B4-BE49-F238E27FC236}">
                  <a16:creationId xmlns:a16="http://schemas.microsoft.com/office/drawing/2014/main" id="{5FB1B595-4E0E-4913-822E-EB9B40163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434108" y="5763486"/>
              <a:ext cx="1" cy="739555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C48EA58-53D6-4E4A-9BDB-087D34617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0752" y="389517"/>
            <a:ext cx="6686629" cy="60586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5C058F-22EB-8FF3-3155-E10240A3D0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5964" y="968432"/>
            <a:ext cx="5597236" cy="4921136"/>
          </a:xfrm>
        </p:spPr>
        <p:txBody>
          <a:bodyPr anchor="ctr">
            <a:normAutofit/>
          </a:bodyPr>
          <a:lstStyle/>
          <a:p>
            <a:pPr algn="l"/>
            <a:r>
              <a:rPr lang="en-US"/>
              <a:t>BACTEREMIA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799F75-3CD4-5BC0-39A1-97072AEC4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6275" y="2366751"/>
            <a:ext cx="3618381" cy="21244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/>
              <a:t>Shahbaz Hasan</a:t>
            </a:r>
          </a:p>
          <a:p>
            <a:pPr algn="l"/>
            <a:r>
              <a:rPr lang="en-US" sz="2800">
                <a:ea typeface="Calibri"/>
                <a:cs typeface="Calibri"/>
              </a:rPr>
              <a:t>3/7/24</a:t>
            </a:r>
          </a:p>
        </p:txBody>
      </p:sp>
    </p:spTree>
    <p:extLst>
      <p:ext uri="{BB962C8B-B14F-4D97-AF65-F5344CB8AC3E}">
        <p14:creationId xmlns:p14="http://schemas.microsoft.com/office/powerpoint/2010/main" val="1855239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7" name="Rectangle 7176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79" name="Group 7178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180" name="Rectangle 7179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1" name="Rectangle 7180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2" name="Rectangle 7181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84" name="Rectangle 7183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ADA866-3FA3-642B-2A86-C9EA24D9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What’s in the Bottle? Automated Susceptibility Testing (Vitek)</a:t>
            </a:r>
          </a:p>
        </p:txBody>
      </p:sp>
      <p:cxnSp>
        <p:nvCxnSpPr>
          <p:cNvPr id="7186" name="Straight Connector 718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683F88D9-4A17-41EB-8EE5-5EF08977DE3B" descr="IMG_2492.jpg">
            <a:extLst>
              <a:ext uri="{FF2B5EF4-FFF2-40B4-BE49-F238E27FC236}">
                <a16:creationId xmlns:a16="http://schemas.microsoft.com/office/drawing/2014/main" id="{0729E950-7E43-8EAD-ACAB-78FD923FD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832" y="3107721"/>
            <a:ext cx="2985048" cy="2238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17AE3E-0C64-CF44-6FB7-F009D461E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665" y="3017519"/>
            <a:ext cx="2262416" cy="1422090"/>
          </a:xfrm>
          <a:prstGeom prst="rect">
            <a:avLst/>
          </a:prstGeom>
        </p:spPr>
      </p:pic>
      <p:pic>
        <p:nvPicPr>
          <p:cNvPr id="7172" name="Picture 4" descr="FEATURES OF THE VITEK 2 AUTOMATED COMPACT SYSTEM FOR BACTERIAL  IDENTIFICATION AND ANTIMICROBIAL SUSCEPTIBILITY TEST (AST) - Everything  Microbiology">
            <a:extLst>
              <a:ext uri="{FF2B5EF4-FFF2-40B4-BE49-F238E27FC236}">
                <a16:creationId xmlns:a16="http://schemas.microsoft.com/office/drawing/2014/main" id="{522D7BE8-1E34-E74C-D8E2-8E0E8CD25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824" y="4731102"/>
            <a:ext cx="2481950" cy="149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91C7A1-4855-855A-CF69-DF23F21C1114}"/>
              </a:ext>
            </a:extLst>
          </p:cNvPr>
          <p:cNvSpPr txBox="1"/>
          <p:nvPr/>
        </p:nvSpPr>
        <p:spPr>
          <a:xfrm>
            <a:off x="8479607" y="4595077"/>
            <a:ext cx="1290204" cy="269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85216">
              <a:spcAft>
                <a:spcPts val="600"/>
              </a:spcAft>
            </a:pPr>
            <a:r>
              <a:rPr lang="en-US" sz="115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AST card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1A9398-67A3-F812-8156-0CB54D564BD6}"/>
              </a:ext>
            </a:extLst>
          </p:cNvPr>
          <p:cNvSpPr txBox="1"/>
          <p:nvPr/>
        </p:nvSpPr>
        <p:spPr>
          <a:xfrm>
            <a:off x="8167002" y="5734628"/>
            <a:ext cx="1517080" cy="269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85216">
              <a:spcAft>
                <a:spcPts val="600"/>
              </a:spcAft>
            </a:pPr>
            <a:r>
              <a:rPr lang="en-US" sz="115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 card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D778C1-14D6-7110-561B-A262D78CB00A}"/>
              </a:ext>
            </a:extLst>
          </p:cNvPr>
          <p:cNvSpPr txBox="1"/>
          <p:nvPr/>
        </p:nvSpPr>
        <p:spPr>
          <a:xfrm>
            <a:off x="2792573" y="5431468"/>
            <a:ext cx="2290539" cy="978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85216">
              <a:spcAft>
                <a:spcPts val="600"/>
              </a:spcAft>
            </a:pPr>
            <a:r>
              <a:rPr lang="en-US" sz="115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Identifications and Susceptibility testing set same day as initial plate read in most cases – results 12-24 hours from time on board the Vitek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09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1" name="Rectangle 8200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635886-CA7D-D996-30E7-2B0F02009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What’s in the Bottle? Manual AST</a:t>
            </a:r>
          </a:p>
        </p:txBody>
      </p:sp>
      <p:grpSp>
        <p:nvGrpSpPr>
          <p:cNvPr id="8203" name="Group 820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8204" name="Rectangle 820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5" name="Rectangle 820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07" name="Rectangle 820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696C80-961D-1B14-E369-AF0E59C8D951}"/>
              </a:ext>
            </a:extLst>
          </p:cNvPr>
          <p:cNvSpPr txBox="1"/>
          <p:nvPr/>
        </p:nvSpPr>
        <p:spPr>
          <a:xfrm>
            <a:off x="590719" y="2330505"/>
            <a:ext cx="5278066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Used for MDR reflex testing or if organism does not qualify for automated AST (or fails on auto-AST)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TAT 18-24 hours after setup from culture plates</a:t>
            </a:r>
          </a:p>
        </p:txBody>
      </p:sp>
      <p:sp>
        <p:nvSpPr>
          <p:cNvPr id="8209" name="Rectangle 820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11" name="Rectangle 821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Pseudomonas aeruginosa - Wikipedia">
            <a:extLst>
              <a:ext uri="{FF2B5EF4-FFF2-40B4-BE49-F238E27FC236}">
                <a16:creationId xmlns:a16="http://schemas.microsoft.com/office/drawing/2014/main" id="{11B3AA35-925C-EFF5-3794-0B9BED350E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4" r="-2" b="21776"/>
          <a:stretch/>
        </p:blipFill>
        <p:spPr bwMode="auto">
          <a:xfrm>
            <a:off x="7083423" y="581892"/>
            <a:ext cx="4397433" cy="25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3" name="Rectangle 8212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 descr="ETEST® | bioMérieux">
            <a:extLst>
              <a:ext uri="{FF2B5EF4-FFF2-40B4-BE49-F238E27FC236}">
                <a16:creationId xmlns:a16="http://schemas.microsoft.com/office/drawing/2014/main" id="{A5C3B667-AB7C-97C4-4C34-A3F932F5F4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2" b="22671"/>
          <a:stretch/>
        </p:blipFill>
        <p:spPr bwMode="auto">
          <a:xfrm>
            <a:off x="7083423" y="3707894"/>
            <a:ext cx="4395569" cy="25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026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23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25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D646C0-22E4-A3C2-07BB-F1947A017B06}"/>
              </a:ext>
            </a:extLst>
          </p:cNvPr>
          <p:cNvSpPr txBox="1"/>
          <p:nvPr/>
        </p:nvSpPr>
        <p:spPr>
          <a:xfrm>
            <a:off x="5397891" y="228600"/>
            <a:ext cx="2407807" cy="3613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886968">
              <a:spcAft>
                <a:spcPts val="600"/>
              </a:spcAft>
            </a:pPr>
            <a:r>
              <a:rPr lang="en-US" sz="1746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Blood Culture Collection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6F3ACF-7760-733F-28CB-CA10A0C7DBFB}"/>
              </a:ext>
            </a:extLst>
          </p:cNvPr>
          <p:cNvSpPr txBox="1"/>
          <p:nvPr/>
        </p:nvSpPr>
        <p:spPr>
          <a:xfrm>
            <a:off x="5495671" y="986388"/>
            <a:ext cx="2291695" cy="6323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886968">
              <a:spcAft>
                <a:spcPts val="600"/>
              </a:spcAft>
            </a:pPr>
            <a:r>
              <a:rPr lang="en-US" sz="1746" kern="1200" dirty="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Continuous Monitoring System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01E04A-93EB-4149-61D4-4AB38EDE6283}"/>
              </a:ext>
            </a:extLst>
          </p:cNvPr>
          <p:cNvSpPr txBox="1"/>
          <p:nvPr/>
        </p:nvSpPr>
        <p:spPr>
          <a:xfrm>
            <a:off x="5617894" y="2013067"/>
            <a:ext cx="2523920" cy="3613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886968">
              <a:spcAft>
                <a:spcPts val="600"/>
              </a:spcAft>
            </a:pPr>
            <a:r>
              <a:rPr lang="en-US" sz="1746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Positive Growth Detected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C0741A-4F9D-6057-0F22-87C69A30DEF6}"/>
              </a:ext>
            </a:extLst>
          </p:cNvPr>
          <p:cNvSpPr txBox="1"/>
          <p:nvPr/>
        </p:nvSpPr>
        <p:spPr>
          <a:xfrm>
            <a:off x="5740119" y="2734187"/>
            <a:ext cx="1698910" cy="6323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886968">
              <a:spcAft>
                <a:spcPts val="600"/>
              </a:spcAft>
            </a:pPr>
            <a:r>
              <a:rPr lang="en-US" sz="1746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Gram Stain and Subculture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BD11C7-4172-026A-42E7-D38617F11A26}"/>
              </a:ext>
            </a:extLst>
          </p:cNvPr>
          <p:cNvSpPr txBox="1"/>
          <p:nvPr/>
        </p:nvSpPr>
        <p:spPr>
          <a:xfrm>
            <a:off x="5990676" y="3730311"/>
            <a:ext cx="1405573" cy="3613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886968">
              <a:spcAft>
                <a:spcPts val="600"/>
              </a:spcAft>
            </a:pPr>
            <a:r>
              <a:rPr lang="en-US" sz="1746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Final ID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7AC3BC-4AC2-8B44-BE83-7D4206DACAC0}"/>
              </a:ext>
            </a:extLst>
          </p:cNvPr>
          <p:cNvSpPr txBox="1"/>
          <p:nvPr/>
        </p:nvSpPr>
        <p:spPr>
          <a:xfrm>
            <a:off x="5752341" y="4549209"/>
            <a:ext cx="1515573" cy="6323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886968">
              <a:spcAft>
                <a:spcPts val="600"/>
              </a:spcAft>
            </a:pPr>
            <a:r>
              <a:rPr lang="en-US" sz="1746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Susceptibility Testing</a:t>
            </a:r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8B5E040E-6C13-35E6-7467-50169D0175FD}"/>
              </a:ext>
            </a:extLst>
          </p:cNvPr>
          <p:cNvSpPr/>
          <p:nvPr/>
        </p:nvSpPr>
        <p:spPr>
          <a:xfrm>
            <a:off x="6406238" y="607494"/>
            <a:ext cx="122224" cy="4033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6204BB31-A4DA-9DB1-BC04-3D49ABCDA4A9}"/>
              </a:ext>
            </a:extLst>
          </p:cNvPr>
          <p:cNvSpPr/>
          <p:nvPr/>
        </p:nvSpPr>
        <p:spPr>
          <a:xfrm>
            <a:off x="6406237" y="1591394"/>
            <a:ext cx="122224" cy="4033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40780FA-DB02-F676-2C6B-EAA49141D747}"/>
              </a:ext>
            </a:extLst>
          </p:cNvPr>
          <p:cNvSpPr/>
          <p:nvPr/>
        </p:nvSpPr>
        <p:spPr>
          <a:xfrm>
            <a:off x="6449016" y="2373627"/>
            <a:ext cx="122224" cy="4033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CD3D0E17-EC21-BDFF-2700-ED9D869E42F2}"/>
              </a:ext>
            </a:extLst>
          </p:cNvPr>
          <p:cNvSpPr/>
          <p:nvPr/>
        </p:nvSpPr>
        <p:spPr>
          <a:xfrm>
            <a:off x="6479572" y="3326973"/>
            <a:ext cx="97780" cy="4033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1FA41C7B-18E5-83EE-2B07-4092D86A0A7F}"/>
              </a:ext>
            </a:extLst>
          </p:cNvPr>
          <p:cNvSpPr/>
          <p:nvPr/>
        </p:nvSpPr>
        <p:spPr>
          <a:xfrm>
            <a:off x="6467349" y="4121427"/>
            <a:ext cx="122224" cy="4033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38D3A5-04E2-0E65-0C30-9E573DAC38CC}"/>
              </a:ext>
            </a:extLst>
          </p:cNvPr>
          <p:cNvSpPr txBox="1"/>
          <p:nvPr/>
        </p:nvSpPr>
        <p:spPr>
          <a:xfrm>
            <a:off x="8954604" y="2410295"/>
            <a:ext cx="1430017" cy="3613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886968">
              <a:spcAft>
                <a:spcPts val="600"/>
              </a:spcAft>
            </a:pPr>
            <a:r>
              <a:rPr lang="en-US" sz="1746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3-5 Days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10013C-DCB1-17E0-27F4-F1B581817178}"/>
              </a:ext>
            </a:extLst>
          </p:cNvPr>
          <p:cNvSpPr txBox="1"/>
          <p:nvPr/>
        </p:nvSpPr>
        <p:spPr>
          <a:xfrm>
            <a:off x="3460644" y="2257515"/>
            <a:ext cx="1344461" cy="6323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886968">
              <a:spcAft>
                <a:spcPts val="600"/>
              </a:spcAft>
            </a:pPr>
            <a:r>
              <a:rPr lang="en-US" sz="1746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PCR Based Technology</a:t>
            </a:r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A99CD5F9-1DC7-DC4E-1135-09CF4B564AB4}"/>
              </a:ext>
            </a:extLst>
          </p:cNvPr>
          <p:cNvSpPr/>
          <p:nvPr/>
        </p:nvSpPr>
        <p:spPr>
          <a:xfrm>
            <a:off x="4976220" y="2501963"/>
            <a:ext cx="1057235" cy="1100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E679FF-0CAA-71E8-9CDD-82A88F36DA02}"/>
              </a:ext>
            </a:extLst>
          </p:cNvPr>
          <p:cNvSpPr txBox="1"/>
          <p:nvPr/>
        </p:nvSpPr>
        <p:spPr>
          <a:xfrm>
            <a:off x="3289532" y="3412530"/>
            <a:ext cx="1552241" cy="3613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886968">
              <a:spcAft>
                <a:spcPts val="600"/>
              </a:spcAft>
            </a:pPr>
            <a:r>
              <a:rPr lang="en-US" sz="1746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MALDITOF-MS</a:t>
            </a:r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53799EF-4773-7712-A260-CCE8508D8303}"/>
              </a:ext>
            </a:extLst>
          </p:cNvPr>
          <p:cNvSpPr/>
          <p:nvPr/>
        </p:nvSpPr>
        <p:spPr>
          <a:xfrm>
            <a:off x="4994552" y="3528642"/>
            <a:ext cx="1081680" cy="9777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D2CCBA-EA58-AA30-8BCF-BC45BDF1C04F}"/>
              </a:ext>
            </a:extLst>
          </p:cNvPr>
          <p:cNvSpPr txBox="1"/>
          <p:nvPr/>
        </p:nvSpPr>
        <p:spPr>
          <a:xfrm>
            <a:off x="1731178" y="2795299"/>
            <a:ext cx="971679" cy="3613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886968">
              <a:spcAft>
                <a:spcPts val="600"/>
              </a:spcAft>
            </a:pPr>
            <a:r>
              <a:rPr lang="en-US" sz="1746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2-3 Days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43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2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13697E-5F0A-1303-82A8-03FDF7DD9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Who needs a Blood Culture?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1B5BA51-8ED1-701A-F73D-D25B0E430F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6703966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9180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933409-818B-49A6-CF84-9112D7472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dirty="0"/>
              <a:t>Utility of Blood Cultures. </a:t>
            </a:r>
            <a:r>
              <a:rPr lang="en-US" sz="2200" dirty="0"/>
              <a:t>Fabre V et al: CID2020:71(5);1339-7</a:t>
            </a:r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9B05AC2-2EB8-D01F-CE2E-6A400B0C2F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5557301"/>
              </p:ext>
            </p:extLst>
          </p:nvPr>
        </p:nvGraphicFramePr>
        <p:xfrm>
          <a:off x="1124620" y="1926266"/>
          <a:ext cx="9942762" cy="4357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4254">
                  <a:extLst>
                    <a:ext uri="{9D8B030D-6E8A-4147-A177-3AD203B41FA5}">
                      <a16:colId xmlns:a16="http://schemas.microsoft.com/office/drawing/2014/main" val="3335183886"/>
                    </a:ext>
                  </a:extLst>
                </a:gridCol>
                <a:gridCol w="3314254">
                  <a:extLst>
                    <a:ext uri="{9D8B030D-6E8A-4147-A177-3AD203B41FA5}">
                      <a16:colId xmlns:a16="http://schemas.microsoft.com/office/drawing/2014/main" val="945505483"/>
                    </a:ext>
                  </a:extLst>
                </a:gridCol>
                <a:gridCol w="3314254">
                  <a:extLst>
                    <a:ext uri="{9D8B030D-6E8A-4147-A177-3AD203B41FA5}">
                      <a16:colId xmlns:a16="http://schemas.microsoft.com/office/drawing/2014/main" val="2413235822"/>
                    </a:ext>
                  </a:extLst>
                </a:gridCol>
              </a:tblGrid>
              <a:tr h="639796">
                <a:tc>
                  <a:txBody>
                    <a:bodyPr/>
                    <a:lstStyle/>
                    <a:p>
                      <a:r>
                        <a:rPr lang="en-US" sz="1700"/>
                        <a:t>YIELD</a:t>
                      </a:r>
                    </a:p>
                  </a:txBody>
                  <a:tcPr marL="86459" marR="86459" marT="43229" marB="43229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CLINICAL SITUATIONS</a:t>
                      </a:r>
                    </a:p>
                  </a:txBody>
                  <a:tcPr marL="86459" marR="86459" marT="43229" marB="43229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IMPACT on MANAGEMENT or PROGNOSIS</a:t>
                      </a:r>
                    </a:p>
                  </a:txBody>
                  <a:tcPr marL="86459" marR="86459" marT="43229" marB="43229"/>
                </a:tc>
                <a:extLst>
                  <a:ext uri="{0D108BD9-81ED-4DB2-BD59-A6C34878D82A}">
                    <a16:rowId xmlns:a16="http://schemas.microsoft.com/office/drawing/2014/main" val="3701130188"/>
                  </a:ext>
                </a:extLst>
              </a:tr>
              <a:tr h="639796">
                <a:tc>
                  <a:txBody>
                    <a:bodyPr/>
                    <a:lstStyle/>
                    <a:p>
                      <a:r>
                        <a:rPr lang="en-US" sz="1700"/>
                        <a:t>Very Low (&lt;5%)</a:t>
                      </a:r>
                    </a:p>
                  </a:txBody>
                  <a:tcPr marL="86459" marR="86459" marT="43229" marB="43229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Isolated Fever; early postop fever </a:t>
                      </a:r>
                    </a:p>
                  </a:txBody>
                  <a:tcPr marL="86459" marR="86459" marT="43229" marB="43229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No</a:t>
                      </a:r>
                    </a:p>
                  </a:txBody>
                  <a:tcPr marL="86459" marR="86459" marT="43229" marB="43229"/>
                </a:tc>
                <a:extLst>
                  <a:ext uri="{0D108BD9-81ED-4DB2-BD59-A6C34878D82A}">
                    <a16:rowId xmlns:a16="http://schemas.microsoft.com/office/drawing/2014/main" val="3402562352"/>
                  </a:ext>
                </a:extLst>
              </a:tr>
              <a:tr h="639796">
                <a:tc>
                  <a:txBody>
                    <a:bodyPr/>
                    <a:lstStyle/>
                    <a:p>
                      <a:r>
                        <a:rPr lang="en-US" sz="1700"/>
                        <a:t>Low (&lt; 10%)</a:t>
                      </a:r>
                    </a:p>
                  </a:txBody>
                  <a:tcPr marL="86459" marR="86459" marT="43229" marB="43229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Cellulitis; cystitis; nonsevere pneumonia</a:t>
                      </a:r>
                    </a:p>
                  </a:txBody>
                  <a:tcPr marL="86459" marR="86459" marT="43229" marB="43229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No</a:t>
                      </a:r>
                    </a:p>
                  </a:txBody>
                  <a:tcPr marL="86459" marR="86459" marT="43229" marB="43229"/>
                </a:tc>
                <a:extLst>
                  <a:ext uri="{0D108BD9-81ED-4DB2-BD59-A6C34878D82A}">
                    <a16:rowId xmlns:a16="http://schemas.microsoft.com/office/drawing/2014/main" val="276395769"/>
                  </a:ext>
                </a:extLst>
              </a:tr>
              <a:tr h="380419">
                <a:tc>
                  <a:txBody>
                    <a:bodyPr/>
                    <a:lstStyle/>
                    <a:p>
                      <a:r>
                        <a:rPr lang="en-US" sz="1700"/>
                        <a:t>Low to Moderate (10-20%)</a:t>
                      </a:r>
                    </a:p>
                  </a:txBody>
                  <a:tcPr marL="86459" marR="86459" marT="43229" marB="43229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Severe Cellulitis; VAP</a:t>
                      </a:r>
                    </a:p>
                  </a:txBody>
                  <a:tcPr marL="86459" marR="86459" marT="43229" marB="43229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No</a:t>
                      </a:r>
                    </a:p>
                  </a:txBody>
                  <a:tcPr marL="86459" marR="86459" marT="43229" marB="43229"/>
                </a:tc>
                <a:extLst>
                  <a:ext uri="{0D108BD9-81ED-4DB2-BD59-A6C34878D82A}">
                    <a16:rowId xmlns:a16="http://schemas.microsoft.com/office/drawing/2014/main" val="2826041216"/>
                  </a:ext>
                </a:extLst>
              </a:tr>
              <a:tr h="899172">
                <a:tc>
                  <a:txBody>
                    <a:bodyPr/>
                    <a:lstStyle/>
                    <a:p>
                      <a:r>
                        <a:rPr lang="en-US" sz="1700"/>
                        <a:t>Moderate (20-50%)</a:t>
                      </a:r>
                    </a:p>
                  </a:txBody>
                  <a:tcPr marL="86459" marR="86459" marT="43229" marB="43229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Pyelonephritis; severe CAP, Cholangitis; liver abscess; Nonvascular shunts (eg VPS)</a:t>
                      </a:r>
                    </a:p>
                  </a:txBody>
                  <a:tcPr marL="86459" marR="86459" marT="43229" marB="43229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Yes: bacteremia associated with ICU mortality in VAP</a:t>
                      </a:r>
                    </a:p>
                  </a:txBody>
                  <a:tcPr marL="86459" marR="86459" marT="43229" marB="43229"/>
                </a:tc>
                <a:extLst>
                  <a:ext uri="{0D108BD9-81ED-4DB2-BD59-A6C34878D82A}">
                    <a16:rowId xmlns:a16="http://schemas.microsoft.com/office/drawing/2014/main" val="1796747826"/>
                  </a:ext>
                </a:extLst>
              </a:tr>
              <a:tr h="1158549">
                <a:tc>
                  <a:txBody>
                    <a:bodyPr/>
                    <a:lstStyle/>
                    <a:p>
                      <a:r>
                        <a:rPr lang="en-US" sz="1700"/>
                        <a:t>High (&gt;50%)</a:t>
                      </a:r>
                    </a:p>
                  </a:txBody>
                  <a:tcPr marL="86459" marR="86459" marT="43229" marB="43229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Septic shock, meningitis; endovascular infections; discitis; vertebral osteomyelitis; septic arthritis; epidural abscess</a:t>
                      </a:r>
                    </a:p>
                  </a:txBody>
                  <a:tcPr marL="86459" marR="86459" marT="43229" marB="43229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Yes</a:t>
                      </a:r>
                    </a:p>
                  </a:txBody>
                  <a:tcPr marL="86459" marR="86459" marT="43229" marB="43229"/>
                </a:tc>
                <a:extLst>
                  <a:ext uri="{0D108BD9-81ED-4DB2-BD59-A6C34878D82A}">
                    <a16:rowId xmlns:a16="http://schemas.microsoft.com/office/drawing/2014/main" val="2743218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6607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123498-CFD3-2693-F406-198AA996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ea typeface="Calibri Light"/>
                <a:cs typeface="Calibri Light"/>
              </a:rPr>
              <a:t>Rank Order of Bacteria causing BSI</a:t>
            </a:r>
            <a:br>
              <a:rPr lang="en-US" dirty="0">
                <a:solidFill>
                  <a:srgbClr val="FFFFFF"/>
                </a:solidFill>
                <a:ea typeface="Calibri Light"/>
                <a:cs typeface="Calibri Light"/>
              </a:rPr>
            </a:br>
            <a:br>
              <a:rPr lang="en-US" dirty="0">
                <a:solidFill>
                  <a:srgbClr val="FFFFFF"/>
                </a:solidFill>
                <a:ea typeface="Calibri Light"/>
                <a:cs typeface="Calibri Light"/>
              </a:rPr>
            </a:br>
            <a:r>
              <a:rPr lang="en-US" sz="1800" dirty="0">
                <a:solidFill>
                  <a:srgbClr val="FFFFFF"/>
                </a:solidFill>
                <a:ea typeface="Calibri Light"/>
                <a:cs typeface="Calibri Light"/>
              </a:rPr>
              <a:t>M.I. Wilson: CMI 26(2020) 319-324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F26B3-BC32-C697-0AB1-BD376411D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14350" indent="-514350">
              <a:buAutoNum type="arabicPeriod"/>
            </a:pPr>
            <a:r>
              <a:rPr lang="en-US" sz="2400">
                <a:ea typeface="Calibri" panose="020F0502020204030204"/>
                <a:cs typeface="Calibri" panose="020F0502020204030204"/>
              </a:rPr>
              <a:t>S. aureus</a:t>
            </a:r>
          </a:p>
          <a:p>
            <a:pPr marL="514350" indent="-514350">
              <a:buAutoNum type="arabicPeriod"/>
            </a:pPr>
            <a:r>
              <a:rPr lang="en-US" sz="2400">
                <a:ea typeface="Calibri" panose="020F0502020204030204"/>
                <a:cs typeface="Calibri" panose="020F0502020204030204"/>
              </a:rPr>
              <a:t>Other Enterobacteriaceae</a:t>
            </a:r>
          </a:p>
          <a:p>
            <a:pPr marL="514350" indent="-514350">
              <a:buAutoNum type="arabicPeriod"/>
            </a:pPr>
            <a:r>
              <a:rPr lang="en-US" sz="2400">
                <a:ea typeface="Calibri" panose="020F0502020204030204"/>
                <a:cs typeface="Calibri" panose="020F0502020204030204"/>
              </a:rPr>
              <a:t>E coli</a:t>
            </a:r>
          </a:p>
          <a:p>
            <a:pPr marL="514350" indent="-514350">
              <a:buAutoNum type="arabicPeriod"/>
            </a:pPr>
            <a:r>
              <a:rPr lang="en-US" sz="2400">
                <a:ea typeface="Calibri" panose="020F0502020204030204"/>
                <a:cs typeface="Calibri" panose="020F0502020204030204"/>
              </a:rPr>
              <a:t>Enterococus</a:t>
            </a:r>
          </a:p>
          <a:p>
            <a:pPr marL="514350" indent="-514350">
              <a:buAutoNum type="arabicPeriod"/>
            </a:pPr>
            <a:r>
              <a:rPr lang="en-US" sz="2400">
                <a:ea typeface="Calibri" panose="020F0502020204030204"/>
                <a:cs typeface="Calibri" panose="020F0502020204030204"/>
              </a:rPr>
              <a:t>Fungi</a:t>
            </a:r>
          </a:p>
          <a:p>
            <a:pPr marL="514350" indent="-514350">
              <a:buAutoNum type="arabicPeriod"/>
            </a:pPr>
            <a:r>
              <a:rPr lang="en-US" sz="2400">
                <a:ea typeface="Calibri" panose="020F0502020204030204"/>
                <a:cs typeface="Calibri" panose="020F0502020204030204"/>
              </a:rPr>
              <a:t>Coagulase Negative staphylococci</a:t>
            </a:r>
          </a:p>
          <a:p>
            <a:pPr marL="514350" indent="-514350">
              <a:buAutoNum type="arabicPeriod"/>
            </a:pPr>
            <a:r>
              <a:rPr lang="en-US" sz="2400">
                <a:ea typeface="Calibri" panose="020F0502020204030204"/>
                <a:cs typeface="Calibri" panose="020F0502020204030204"/>
              </a:rPr>
              <a:t>Streptococci</a:t>
            </a:r>
          </a:p>
          <a:p>
            <a:pPr marL="514350" indent="-514350">
              <a:buAutoNum type="arabicPeriod"/>
            </a:pPr>
            <a:r>
              <a:rPr lang="en-US" sz="2400">
                <a:ea typeface="Calibri" panose="020F0502020204030204"/>
                <a:cs typeface="Calibri" panose="020F0502020204030204"/>
              </a:rPr>
              <a:t>Anaerobic bacteria</a:t>
            </a:r>
          </a:p>
          <a:p>
            <a:pPr marL="514350" indent="-514350">
              <a:buAutoNum type="arabicPeriod"/>
            </a:pPr>
            <a:r>
              <a:rPr lang="en-US" sz="2400">
                <a:ea typeface="Calibri" panose="020F0502020204030204"/>
                <a:cs typeface="Calibri" panose="020F0502020204030204"/>
              </a:rPr>
              <a:t>Pseudomonas</a:t>
            </a:r>
          </a:p>
          <a:p>
            <a:pPr marL="514350" indent="-514350">
              <a:buAutoNum type="arabicPeriod"/>
            </a:pPr>
            <a:r>
              <a:rPr lang="en-US" sz="2400">
                <a:ea typeface="Calibri" panose="020F0502020204030204"/>
                <a:cs typeface="Calibri" panose="020F0502020204030204"/>
              </a:rPr>
              <a:t>Other Gram-Negative bacteria</a:t>
            </a:r>
          </a:p>
          <a:p>
            <a:pPr marL="514350" indent="-514350">
              <a:buAutoNum type="arabicPeriod"/>
            </a:pPr>
            <a:r>
              <a:rPr lang="en-US" sz="2400">
                <a:ea typeface="Calibri" panose="020F0502020204030204"/>
                <a:cs typeface="Calibri" panose="020F0502020204030204"/>
              </a:rPr>
              <a:t>Other Gram-Positive bacteria</a:t>
            </a:r>
          </a:p>
          <a:p>
            <a:pPr marL="514350" indent="-514350">
              <a:buAutoNum type="arabicPeriod"/>
            </a:pPr>
            <a:r>
              <a:rPr lang="en-US" sz="2400">
                <a:ea typeface="Calibri" panose="020F0502020204030204"/>
                <a:cs typeface="Calibri" panose="020F0502020204030204"/>
              </a:rPr>
              <a:t>Mycobacteria</a:t>
            </a:r>
          </a:p>
        </p:txBody>
      </p:sp>
    </p:spTree>
    <p:extLst>
      <p:ext uri="{BB962C8B-B14F-4D97-AF65-F5344CB8AC3E}">
        <p14:creationId xmlns:p14="http://schemas.microsoft.com/office/powerpoint/2010/main" val="2917528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1B4AFC-8F9F-3CA0-534F-D7EFC97C9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en-US" sz="2100">
                <a:ea typeface="Calibri Light"/>
                <a:cs typeface="Calibri Light"/>
              </a:rPr>
              <a:t>A 36y WM presents with a large skin boil. He has fever and leucocytosis. The boil is lanced and he is started on IV Vancomycin. Blood culture grows MRSA within 12 hours. After 3 days, he has defervesced, but his repeat blood culture after 3 days is still growing MRSA</a:t>
            </a:r>
            <a:endParaRPr lang="en-US" sz="2100"/>
          </a:p>
        </p:txBody>
      </p:sp>
      <p:cxnSp>
        <p:nvCxnSpPr>
          <p:cNvPr id="28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88728-BA23-A5BD-36AF-3DAF56BB4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928" y="1338729"/>
            <a:ext cx="4795584" cy="41805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>
                <a:ea typeface="Calibri"/>
                <a:cs typeface="Calibri"/>
              </a:rPr>
              <a:t>Is the bacteremia real?</a:t>
            </a:r>
          </a:p>
          <a:p>
            <a:r>
              <a:rPr lang="en-US" sz="2400">
                <a:ea typeface="Calibri"/>
                <a:cs typeface="Calibri"/>
              </a:rPr>
              <a:t>Is this an Uncomplicated bacteremia?</a:t>
            </a:r>
          </a:p>
          <a:p>
            <a:r>
              <a:rPr lang="en-US" sz="2400">
                <a:ea typeface="Calibri"/>
                <a:cs typeface="Calibri"/>
              </a:rPr>
              <a:t>Should he undergo an ECHO?</a:t>
            </a:r>
          </a:p>
          <a:p>
            <a:r>
              <a:rPr lang="en-US" sz="2400">
                <a:ea typeface="Calibri"/>
                <a:cs typeface="Calibri"/>
              </a:rPr>
              <a:t>How long should he be treated?</a:t>
            </a:r>
          </a:p>
          <a:p>
            <a:r>
              <a:rPr lang="en-US" sz="2400">
                <a:ea typeface="Calibri"/>
                <a:cs typeface="Calibri"/>
              </a:rPr>
              <a:t>Should we change vancomycin?</a:t>
            </a:r>
          </a:p>
          <a:p>
            <a:r>
              <a:rPr lang="en-US" sz="2400">
                <a:ea typeface="Calibri"/>
                <a:cs typeface="Calibri"/>
              </a:rPr>
              <a:t>Can we switch to oral antibiotics?</a:t>
            </a:r>
          </a:p>
          <a:p>
            <a:endParaRPr lang="en-US" sz="2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7102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7EFE5B-5785-F413-6E43-4623A9FE6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Calibri Light"/>
                <a:cs typeface="Calibri Light"/>
              </a:rPr>
              <a:t>S. aureus bacteremia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3277F-88B1-A1A2-5F62-4C6B835F4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ea typeface="Calibri"/>
                <a:cs typeface="Calibri"/>
              </a:rPr>
              <a:t>Common: 50 cases per 100,000 </a:t>
            </a:r>
          </a:p>
          <a:p>
            <a:r>
              <a:rPr lang="en-US">
                <a:ea typeface="Calibri"/>
                <a:cs typeface="Calibri"/>
              </a:rPr>
              <a:t>High mortality: 20-30%</a:t>
            </a:r>
          </a:p>
          <a:p>
            <a:r>
              <a:rPr lang="en-US">
                <a:ea typeface="Calibri"/>
                <a:cs typeface="Calibri"/>
              </a:rPr>
              <a:t>High risk for endocarditis</a:t>
            </a:r>
          </a:p>
          <a:p>
            <a:r>
              <a:rPr lang="en-US">
                <a:ea typeface="Calibri"/>
                <a:cs typeface="Calibri"/>
              </a:rPr>
              <a:t>High risk for metastatic disease</a:t>
            </a:r>
          </a:p>
          <a:p>
            <a:r>
              <a:rPr lang="en-US">
                <a:ea typeface="Calibri"/>
                <a:cs typeface="Calibri"/>
              </a:rPr>
              <a:t>High risk for persistent bacteremia</a:t>
            </a:r>
          </a:p>
          <a:p>
            <a:r>
              <a:rPr lang="en-US">
                <a:ea typeface="Calibri"/>
                <a:cs typeface="Calibri"/>
              </a:rPr>
              <a:t>MRSA accounts for about half of S aureus bacteremia</a:t>
            </a:r>
          </a:p>
        </p:txBody>
      </p:sp>
    </p:spTree>
    <p:extLst>
      <p:ext uri="{BB962C8B-B14F-4D97-AF65-F5344CB8AC3E}">
        <p14:creationId xmlns:p14="http://schemas.microsoft.com/office/powerpoint/2010/main" val="2449329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D150E-DE5C-E874-C50B-8BB907630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  <a:ea typeface="Calibri Light"/>
                <a:cs typeface="Calibri Light"/>
              </a:rPr>
              <a:t>Complicated vs Uncomplicated Bacteremia: S aureus</a:t>
            </a:r>
          </a:p>
        </p:txBody>
      </p:sp>
      <p:sp>
        <p:nvSpPr>
          <p:cNvPr id="27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82C16712-5B1B-346D-063E-2C0F3A308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ea typeface="Calibri"/>
                <a:cs typeface="Calibri"/>
              </a:rPr>
              <a:t>Persistent bacteremia: &gt; 72 hours to clear (down from &gt; 7 days)</a:t>
            </a:r>
          </a:p>
          <a:p>
            <a:r>
              <a:rPr lang="en-US">
                <a:ea typeface="Calibri"/>
                <a:cs typeface="Calibri"/>
              </a:rPr>
              <a:t>Endovascular infection: Prosthetic valves, intracardiac devices, IV grafts or lines, mycotic aneurysms</a:t>
            </a:r>
          </a:p>
          <a:p>
            <a:r>
              <a:rPr lang="en-US">
                <a:ea typeface="Calibri"/>
                <a:cs typeface="Calibri"/>
              </a:rPr>
              <a:t>Delayed clinical improvement</a:t>
            </a:r>
          </a:p>
          <a:p>
            <a:r>
              <a:rPr lang="en-US">
                <a:ea typeface="Calibri"/>
                <a:cs typeface="Calibri"/>
              </a:rPr>
              <a:t>Source control is not possible: retained devices, septic joints, osteomyelitis</a:t>
            </a:r>
          </a:p>
          <a:p>
            <a:r>
              <a:rPr lang="en-US">
                <a:ea typeface="Calibri"/>
                <a:cs typeface="Calibri"/>
              </a:rPr>
              <a:t>Evidence of metastatic disease: brain, bones, joints, urine, lung</a:t>
            </a:r>
          </a:p>
          <a:p>
            <a:r>
              <a:rPr lang="en-US">
                <a:ea typeface="Calibri"/>
                <a:cs typeface="Calibri"/>
              </a:rPr>
              <a:t>Obvious evidence of endocarditis</a:t>
            </a: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2925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7A642A-631C-1500-DAD3-1B86F3E0A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ea typeface="Calibri Light"/>
                <a:cs typeface="Calibri Light"/>
              </a:rPr>
              <a:t>Principles of managing </a:t>
            </a:r>
            <a:br>
              <a:rPr lang="en-US" dirty="0">
                <a:solidFill>
                  <a:srgbClr val="FFFFFF"/>
                </a:solidFill>
                <a:ea typeface="Calibri Light"/>
                <a:cs typeface="Calibri Light"/>
              </a:rPr>
            </a:br>
            <a:r>
              <a:rPr lang="en-US" b="1" i="1" dirty="0">
                <a:solidFill>
                  <a:srgbClr val="FFFFFF"/>
                </a:solidFill>
                <a:ea typeface="Calibri Light"/>
                <a:cs typeface="Calibri Light"/>
              </a:rPr>
              <a:t>S. aureus </a:t>
            </a:r>
            <a:r>
              <a:rPr lang="en-US" dirty="0">
                <a:solidFill>
                  <a:srgbClr val="FFFFFF"/>
                </a:solidFill>
                <a:ea typeface="Calibri Light"/>
                <a:cs typeface="Calibri Light"/>
              </a:rPr>
              <a:t>bacteremia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CB955-CFB1-4948-791B-9A13A6954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>
                <a:ea typeface="Calibri"/>
                <a:cs typeface="Calibri"/>
              </a:rPr>
              <a:t>First categorize if Complicated or Uncomplicated</a:t>
            </a:r>
          </a:p>
          <a:p>
            <a:r>
              <a:rPr lang="en-US" sz="2600">
                <a:ea typeface="Calibri"/>
                <a:cs typeface="Calibri"/>
              </a:rPr>
              <a:t>Document clearance of bacteremia: repeat Blood cultures every 48 </a:t>
            </a:r>
            <a:r>
              <a:rPr lang="en-US" sz="2600" err="1">
                <a:ea typeface="Calibri"/>
                <a:cs typeface="Calibri"/>
              </a:rPr>
              <a:t>hr</a:t>
            </a:r>
          </a:p>
          <a:p>
            <a:r>
              <a:rPr lang="en-US" sz="2600">
                <a:ea typeface="Calibri"/>
                <a:cs typeface="Calibri"/>
              </a:rPr>
              <a:t>ECHO: TTE vs TEE</a:t>
            </a:r>
          </a:p>
          <a:p>
            <a:r>
              <a:rPr lang="en-US" sz="2600">
                <a:ea typeface="Calibri"/>
                <a:cs typeface="Calibri"/>
              </a:rPr>
              <a:t>Image for metastatic disease: symptom directed: Brain, spine, joints</a:t>
            </a:r>
          </a:p>
          <a:p>
            <a:r>
              <a:rPr lang="en-US" sz="2600">
                <a:ea typeface="Calibri"/>
                <a:cs typeface="Calibri"/>
              </a:rPr>
              <a:t>Source control: Removal of lines, I/D of abscesses and thrombophlebitis, debridement of bones, washout of joints, valve surgery and explant prosthetic materials</a:t>
            </a:r>
          </a:p>
          <a:p>
            <a:r>
              <a:rPr lang="en-US" sz="2600">
                <a:ea typeface="Calibri"/>
                <a:cs typeface="Calibri"/>
              </a:rPr>
              <a:t>Followup blood cultures on completion of treatment</a:t>
            </a:r>
          </a:p>
        </p:txBody>
      </p:sp>
    </p:spTree>
    <p:extLst>
      <p:ext uri="{BB962C8B-B14F-4D97-AF65-F5344CB8AC3E}">
        <p14:creationId xmlns:p14="http://schemas.microsoft.com/office/powerpoint/2010/main" val="2831784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9F2747-D28D-8936-75B0-F7AE8C65A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>
                <a:ea typeface="Calibri Light"/>
                <a:cs typeface="Calibri Light"/>
              </a:rPr>
              <a:t>A short history of detection of Bacteremia</a:t>
            </a:r>
            <a:endParaRPr lang="en-US"/>
          </a:p>
        </p:txBody>
      </p:sp>
      <p:sp>
        <p:nvSpPr>
          <p:cNvPr id="38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3D2EC03-6DD9-98E0-479E-65493720DB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6936504"/>
              </p:ext>
            </p:extLst>
          </p:nvPr>
        </p:nvGraphicFramePr>
        <p:xfrm>
          <a:off x="1645920" y="1926266"/>
          <a:ext cx="8929552" cy="4357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4431">
                  <a:extLst>
                    <a:ext uri="{9D8B030D-6E8A-4147-A177-3AD203B41FA5}">
                      <a16:colId xmlns:a16="http://schemas.microsoft.com/office/drawing/2014/main" val="3325885640"/>
                    </a:ext>
                  </a:extLst>
                </a:gridCol>
                <a:gridCol w="4043057">
                  <a:extLst>
                    <a:ext uri="{9D8B030D-6E8A-4147-A177-3AD203B41FA5}">
                      <a16:colId xmlns:a16="http://schemas.microsoft.com/office/drawing/2014/main" val="852273676"/>
                    </a:ext>
                  </a:extLst>
                </a:gridCol>
                <a:gridCol w="3092064">
                  <a:extLst>
                    <a:ext uri="{9D8B030D-6E8A-4147-A177-3AD203B41FA5}">
                      <a16:colId xmlns:a16="http://schemas.microsoft.com/office/drawing/2014/main" val="3468470387"/>
                    </a:ext>
                  </a:extLst>
                </a:gridCol>
              </a:tblGrid>
              <a:tr h="339548">
                <a:tc>
                  <a:txBody>
                    <a:bodyPr/>
                    <a:lstStyle/>
                    <a:p>
                      <a:r>
                        <a:rPr lang="en-US" sz="1500" dirty="0"/>
                        <a:t>Pre 1880</a:t>
                      </a:r>
                    </a:p>
                  </a:txBody>
                  <a:tcPr marL="77170" marR="77170" marT="38585" marB="3858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Single drop of blood</a:t>
                      </a:r>
                    </a:p>
                  </a:txBody>
                  <a:tcPr marL="77170" marR="77170" marT="38585" marB="3858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To diagnose puerperal sepsis</a:t>
                      </a:r>
                    </a:p>
                  </a:txBody>
                  <a:tcPr marL="77170" marR="77170" marT="38585" marB="3858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097852"/>
                  </a:ext>
                </a:extLst>
              </a:tr>
              <a:tr h="571057">
                <a:tc>
                  <a:txBody>
                    <a:bodyPr/>
                    <a:lstStyle/>
                    <a:p>
                      <a:r>
                        <a:rPr lang="en-US" sz="1500"/>
                        <a:t>1886</a:t>
                      </a:r>
                    </a:p>
                  </a:txBody>
                  <a:tcPr marL="77170" marR="77170" marT="38585" marB="38585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Sterilizable syringe</a:t>
                      </a:r>
                    </a:p>
                  </a:txBody>
                  <a:tcPr marL="77170" marR="77170" marT="38585" marB="38585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Larger blood volumes can be drawn</a:t>
                      </a:r>
                    </a:p>
                  </a:txBody>
                  <a:tcPr marL="77170" marR="77170" marT="38585" marB="38585"/>
                </a:tc>
                <a:extLst>
                  <a:ext uri="{0D108BD9-81ED-4DB2-BD59-A6C34878D82A}">
                    <a16:rowId xmlns:a16="http://schemas.microsoft.com/office/drawing/2014/main" val="474070234"/>
                  </a:ext>
                </a:extLst>
              </a:tr>
              <a:tr h="571057">
                <a:tc>
                  <a:txBody>
                    <a:bodyPr/>
                    <a:lstStyle/>
                    <a:p>
                      <a:r>
                        <a:rPr lang="en-US" sz="1500"/>
                        <a:t>Early 20th Century</a:t>
                      </a:r>
                    </a:p>
                  </a:txBody>
                  <a:tcPr marL="77170" marR="77170" marT="38585" marB="38585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Development of media and culture techniques</a:t>
                      </a:r>
                    </a:p>
                  </a:txBody>
                  <a:tcPr marL="77170" marR="77170" marT="38585" marB="38585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Labor intensive, cultures held for 2 weeks</a:t>
                      </a:r>
                    </a:p>
                  </a:txBody>
                  <a:tcPr marL="77170" marR="77170" marT="38585" marB="38585"/>
                </a:tc>
                <a:extLst>
                  <a:ext uri="{0D108BD9-81ED-4DB2-BD59-A6C34878D82A}">
                    <a16:rowId xmlns:a16="http://schemas.microsoft.com/office/drawing/2014/main" val="1391317106"/>
                  </a:ext>
                </a:extLst>
              </a:tr>
              <a:tr h="571057">
                <a:tc>
                  <a:txBody>
                    <a:bodyPr/>
                    <a:lstStyle/>
                    <a:p>
                      <a:r>
                        <a:rPr lang="en-US" sz="1500"/>
                        <a:t>1970s</a:t>
                      </a:r>
                    </a:p>
                  </a:txBody>
                  <a:tcPr marL="77170" marR="77170" marT="38585" marB="38585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BACTEC</a:t>
                      </a:r>
                    </a:p>
                  </a:txBody>
                  <a:tcPr marL="77170" marR="77170" marT="38585" marB="38585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First automated blood culture technology</a:t>
                      </a:r>
                    </a:p>
                  </a:txBody>
                  <a:tcPr marL="77170" marR="77170" marT="38585" marB="38585"/>
                </a:tc>
                <a:extLst>
                  <a:ext uri="{0D108BD9-81ED-4DB2-BD59-A6C34878D82A}">
                    <a16:rowId xmlns:a16="http://schemas.microsoft.com/office/drawing/2014/main" val="313175374"/>
                  </a:ext>
                </a:extLst>
              </a:tr>
              <a:tr h="571057">
                <a:tc>
                  <a:txBody>
                    <a:bodyPr/>
                    <a:lstStyle/>
                    <a:p>
                      <a:r>
                        <a:rPr lang="en-US" sz="1500"/>
                        <a:t>1990s</a:t>
                      </a:r>
                    </a:p>
                  </a:txBody>
                  <a:tcPr marL="77170" marR="77170" marT="38585" marB="38585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BacT/Alert, BACTEC 9000 series, ESP, VITAL</a:t>
                      </a:r>
                    </a:p>
                  </a:txBody>
                  <a:tcPr marL="77170" marR="77170" marT="38585" marB="38585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Fully automated and continuous monitoring systems</a:t>
                      </a:r>
                    </a:p>
                  </a:txBody>
                  <a:tcPr marL="77170" marR="77170" marT="38585" marB="38585"/>
                </a:tc>
                <a:extLst>
                  <a:ext uri="{0D108BD9-81ED-4DB2-BD59-A6C34878D82A}">
                    <a16:rowId xmlns:a16="http://schemas.microsoft.com/office/drawing/2014/main" val="866624413"/>
                  </a:ext>
                </a:extLst>
              </a:tr>
              <a:tr h="1394202">
                <a:tc>
                  <a:txBody>
                    <a:bodyPr/>
                    <a:lstStyle/>
                    <a:p>
                      <a:r>
                        <a:rPr lang="en-US" sz="1500"/>
                        <a:t>Early 2000s</a:t>
                      </a:r>
                    </a:p>
                  </a:txBody>
                  <a:tcPr marL="77170" marR="77170" marT="38585" marB="38585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500"/>
                        <a:t>MALDITOF-MS:(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Matrix-Assisted Laser Desorption Ionization Time of Flight-Mass Spectrometry)</a:t>
                      </a:r>
                      <a:endParaRPr lang="en-US" sz="1400" b="0" i="0" u="none" strike="noStrike" noProof="0">
                        <a:solidFill>
                          <a:srgbClr val="808080"/>
                        </a:solidFill>
                        <a:latin typeface="Calibri"/>
                      </a:endParaRP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PCR based Identification systems</a:t>
                      </a:r>
                    </a:p>
                    <a:p>
                      <a:pPr lvl="0">
                        <a:buNone/>
                      </a:pP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500"/>
                    </a:p>
                  </a:txBody>
                  <a:tcPr marL="77170" marR="77170" marT="38585" marB="38585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Speeds up detection and drug susceptibility </a:t>
                      </a:r>
                    </a:p>
                  </a:txBody>
                  <a:tcPr marL="77170" marR="77170" marT="38585" marB="38585"/>
                </a:tc>
                <a:extLst>
                  <a:ext uri="{0D108BD9-81ED-4DB2-BD59-A6C34878D82A}">
                    <a16:rowId xmlns:a16="http://schemas.microsoft.com/office/drawing/2014/main" val="2486807651"/>
                  </a:ext>
                </a:extLst>
              </a:tr>
              <a:tr h="339548">
                <a:tc>
                  <a:txBody>
                    <a:bodyPr/>
                    <a:lstStyle/>
                    <a:p>
                      <a:r>
                        <a:rPr lang="en-US" sz="1500"/>
                        <a:t>Post 2010</a:t>
                      </a:r>
                    </a:p>
                  </a:txBody>
                  <a:tcPr marL="77170" marR="77170" marT="38585" marB="38585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Cell Free-DNA based: Karius</a:t>
                      </a:r>
                    </a:p>
                  </a:txBody>
                  <a:tcPr marL="77170" marR="77170" marT="38585" marB="38585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Rapid, direct sample from blood</a:t>
                      </a:r>
                    </a:p>
                  </a:txBody>
                  <a:tcPr marL="77170" marR="77170" marT="38585" marB="38585"/>
                </a:tc>
                <a:extLst>
                  <a:ext uri="{0D108BD9-81ED-4DB2-BD59-A6C34878D82A}">
                    <a16:rowId xmlns:a16="http://schemas.microsoft.com/office/drawing/2014/main" val="2191341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2464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C6D253-A61D-C63F-D1A3-7D0C00499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  <a:ea typeface="Calibri Light"/>
                <a:cs typeface="Calibri Light"/>
              </a:rPr>
              <a:t>Treatment of </a:t>
            </a:r>
            <a:r>
              <a:rPr lang="en-US" sz="4000" b="1" i="1" dirty="0">
                <a:solidFill>
                  <a:srgbClr val="FFFFFF"/>
                </a:solidFill>
                <a:ea typeface="Calibri Light"/>
                <a:cs typeface="Calibri Light"/>
              </a:rPr>
              <a:t>S. aureus </a:t>
            </a:r>
            <a:r>
              <a:rPr lang="en-US" sz="4000" dirty="0">
                <a:solidFill>
                  <a:srgbClr val="FFFFFF"/>
                </a:solidFill>
                <a:ea typeface="Calibri Light"/>
                <a:cs typeface="Calibri Light"/>
              </a:rPr>
              <a:t>bacteremia</a:t>
            </a:r>
          </a:p>
        </p:txBody>
      </p:sp>
      <p:graphicFrame>
        <p:nvGraphicFramePr>
          <p:cNvPr id="29" name="Content Placeholder 2">
            <a:extLst>
              <a:ext uri="{FF2B5EF4-FFF2-40B4-BE49-F238E27FC236}">
                <a16:creationId xmlns:a16="http://schemas.microsoft.com/office/drawing/2014/main" id="{EBF2C073-68D2-C9C3-0FBA-776FF014D9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9809744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2399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72B411-B542-DAD9-F639-77A63E1ED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  <a:ea typeface="Calibri Light" panose="020F0302020204030204"/>
                <a:cs typeface="Calibri Light" panose="020F0302020204030204"/>
              </a:rPr>
              <a:t>Duration of Treatment of </a:t>
            </a:r>
            <a:r>
              <a:rPr lang="en-US" sz="4000" b="1" i="1" dirty="0">
                <a:solidFill>
                  <a:srgbClr val="FFFFFF"/>
                </a:solidFill>
                <a:ea typeface="Calibri Light" panose="020F0302020204030204"/>
                <a:cs typeface="Calibri Light" panose="020F0302020204030204"/>
              </a:rPr>
              <a:t>S. aureus </a:t>
            </a:r>
            <a:r>
              <a:rPr lang="en-US" sz="4000" dirty="0">
                <a:solidFill>
                  <a:srgbClr val="FFFFFF"/>
                </a:solidFill>
                <a:ea typeface="Calibri Light" panose="020F0302020204030204"/>
                <a:cs typeface="Calibri Light" panose="020F0302020204030204"/>
              </a:rPr>
              <a:t>bacteremia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82F8103-B93B-9FB6-6301-5283847DD3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8848221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8797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DE8BBF-6D08-9C2A-8C8C-F49163F62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  <a:ea typeface="Calibri Light"/>
                <a:cs typeface="Calibri Light"/>
              </a:rPr>
              <a:t>A 25y woman presents with pyelonephritis. Blood and urine culture grow </a:t>
            </a:r>
            <a:r>
              <a:rPr lang="en-US" sz="2400" u="sng" dirty="0">
                <a:solidFill>
                  <a:srgbClr val="FFFFFF"/>
                </a:solidFill>
                <a:ea typeface="Calibri Light"/>
                <a:cs typeface="Calibri Light"/>
              </a:rPr>
              <a:t>Vancomycin Resistant </a:t>
            </a:r>
            <a:r>
              <a:rPr lang="en-US" sz="2400" b="1" i="1" u="sng" dirty="0">
                <a:solidFill>
                  <a:srgbClr val="FFFFFF"/>
                </a:solidFill>
                <a:ea typeface="Calibri Light"/>
                <a:cs typeface="Calibri Light"/>
              </a:rPr>
              <a:t>E faecium</a:t>
            </a:r>
            <a:r>
              <a:rPr lang="en-US" sz="2400" dirty="0">
                <a:solidFill>
                  <a:srgbClr val="FFFFFF"/>
                </a:solidFill>
                <a:ea typeface="Calibri Light"/>
                <a:cs typeface="Calibri Light"/>
              </a:rPr>
              <a:t>. She is started on IV Daptomycin and rapidly defervesces with improvement in inflammatory markers.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A3FF6-C5A2-0C01-4DCA-FECDF28C7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How long should she be treated?</a:t>
            </a:r>
          </a:p>
          <a:p>
            <a:r>
              <a:rPr lang="en-US" dirty="0">
                <a:ea typeface="Calibri"/>
                <a:cs typeface="Calibri"/>
              </a:rPr>
              <a:t>Does she need an ECHO?</a:t>
            </a:r>
          </a:p>
          <a:p>
            <a:r>
              <a:rPr lang="en-US" dirty="0">
                <a:ea typeface="Calibri"/>
                <a:cs typeface="Calibri"/>
              </a:rPr>
              <a:t>Does she need </a:t>
            </a:r>
            <a:r>
              <a:rPr lang="en-US" dirty="0" err="1">
                <a:ea typeface="Calibri"/>
                <a:cs typeface="Calibri"/>
              </a:rPr>
              <a:t>followup</a:t>
            </a:r>
            <a:r>
              <a:rPr lang="en-US" dirty="0">
                <a:ea typeface="Calibri"/>
                <a:cs typeface="Calibri"/>
              </a:rPr>
              <a:t> blood cultures?</a:t>
            </a:r>
          </a:p>
          <a:p>
            <a:r>
              <a:rPr lang="en-US" dirty="0">
                <a:ea typeface="Calibri"/>
                <a:cs typeface="Calibri"/>
              </a:rPr>
              <a:t>Can we switch to oral antibiotics?</a:t>
            </a:r>
          </a:p>
        </p:txBody>
      </p:sp>
    </p:spTree>
    <p:extLst>
      <p:ext uri="{BB962C8B-B14F-4D97-AF65-F5344CB8AC3E}">
        <p14:creationId xmlns:p14="http://schemas.microsoft.com/office/powerpoint/2010/main" val="3900147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99C46D-F2D9-2E7B-1E99-9627CE95E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>
                <a:ea typeface="Calibri Light"/>
                <a:cs typeface="Calibri Light"/>
              </a:rPr>
              <a:t>Enterococcal Bacteremia</a:t>
            </a:r>
            <a:endParaRPr lang="en-US" err="1"/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EC39877-0EB2-1E46-CC78-E927AB2805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5554423"/>
              </p:ext>
            </p:extLst>
          </p:nvPr>
        </p:nvGraphicFramePr>
        <p:xfrm>
          <a:off x="838200" y="2095220"/>
          <a:ext cx="10515602" cy="4019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3972">
                  <a:extLst>
                    <a:ext uri="{9D8B030D-6E8A-4147-A177-3AD203B41FA5}">
                      <a16:colId xmlns:a16="http://schemas.microsoft.com/office/drawing/2014/main" val="3742285750"/>
                    </a:ext>
                  </a:extLst>
                </a:gridCol>
                <a:gridCol w="3226061">
                  <a:extLst>
                    <a:ext uri="{9D8B030D-6E8A-4147-A177-3AD203B41FA5}">
                      <a16:colId xmlns:a16="http://schemas.microsoft.com/office/drawing/2014/main" val="3183167785"/>
                    </a:ext>
                  </a:extLst>
                </a:gridCol>
                <a:gridCol w="3385569">
                  <a:extLst>
                    <a:ext uri="{9D8B030D-6E8A-4147-A177-3AD203B41FA5}">
                      <a16:colId xmlns:a16="http://schemas.microsoft.com/office/drawing/2014/main" val="2216574102"/>
                    </a:ext>
                  </a:extLst>
                </a:gridCol>
              </a:tblGrid>
              <a:tr h="631654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143558" marR="143558" marT="71779" marB="71779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E faecalis</a:t>
                      </a:r>
                    </a:p>
                  </a:txBody>
                  <a:tcPr marL="143558" marR="143558" marT="71779" marB="71779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E faecium</a:t>
                      </a:r>
                    </a:p>
                  </a:txBody>
                  <a:tcPr marL="143558" marR="143558" marT="71779" marB="71779"/>
                </a:tc>
                <a:extLst>
                  <a:ext uri="{0D108BD9-81ED-4DB2-BD59-A6C34878D82A}">
                    <a16:rowId xmlns:a16="http://schemas.microsoft.com/office/drawing/2014/main" val="1775577118"/>
                  </a:ext>
                </a:extLst>
              </a:tr>
              <a:tr h="631654">
                <a:tc>
                  <a:txBody>
                    <a:bodyPr/>
                    <a:lstStyle/>
                    <a:p>
                      <a:r>
                        <a:rPr lang="en-US" sz="2800"/>
                        <a:t>Clinical BSI</a:t>
                      </a:r>
                    </a:p>
                  </a:txBody>
                  <a:tcPr marL="143558" marR="143558" marT="71779" marB="71779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90%</a:t>
                      </a:r>
                    </a:p>
                  </a:txBody>
                  <a:tcPr marL="143558" marR="143558" marT="71779" marB="71779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10%</a:t>
                      </a:r>
                    </a:p>
                  </a:txBody>
                  <a:tcPr marL="143558" marR="143558" marT="71779" marB="71779"/>
                </a:tc>
                <a:extLst>
                  <a:ext uri="{0D108BD9-81ED-4DB2-BD59-A6C34878D82A}">
                    <a16:rowId xmlns:a16="http://schemas.microsoft.com/office/drawing/2014/main" val="1855946718"/>
                  </a:ext>
                </a:extLst>
              </a:tr>
              <a:tr h="631654">
                <a:tc>
                  <a:txBody>
                    <a:bodyPr/>
                    <a:lstStyle/>
                    <a:p>
                      <a:r>
                        <a:rPr lang="en-US" sz="2800"/>
                        <a:t>Infective Endocarditis</a:t>
                      </a:r>
                    </a:p>
                  </a:txBody>
                  <a:tcPr marL="143558" marR="143558" marT="71779" marB="71779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90%</a:t>
                      </a:r>
                    </a:p>
                  </a:txBody>
                  <a:tcPr marL="143558" marR="143558" marT="71779" marB="71779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10%</a:t>
                      </a:r>
                    </a:p>
                  </a:txBody>
                  <a:tcPr marL="143558" marR="143558" marT="71779" marB="71779"/>
                </a:tc>
                <a:extLst>
                  <a:ext uri="{0D108BD9-81ED-4DB2-BD59-A6C34878D82A}">
                    <a16:rowId xmlns:a16="http://schemas.microsoft.com/office/drawing/2014/main" val="10304729"/>
                  </a:ext>
                </a:extLst>
              </a:tr>
              <a:tr h="1062327">
                <a:tc>
                  <a:txBody>
                    <a:bodyPr/>
                    <a:lstStyle/>
                    <a:p>
                      <a:r>
                        <a:rPr lang="en-US" sz="2800"/>
                        <a:t>Drug Resistance (VRE)</a:t>
                      </a:r>
                    </a:p>
                  </a:txBody>
                  <a:tcPr marL="143558" marR="143558" marT="71779" marB="71779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10%</a:t>
                      </a:r>
                    </a:p>
                  </a:txBody>
                  <a:tcPr marL="143558" marR="143558" marT="71779" marB="71779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90%</a:t>
                      </a:r>
                    </a:p>
                  </a:txBody>
                  <a:tcPr marL="143558" marR="143558" marT="71779" marB="71779"/>
                </a:tc>
                <a:extLst>
                  <a:ext uri="{0D108BD9-81ED-4DB2-BD59-A6C34878D82A}">
                    <a16:rowId xmlns:a16="http://schemas.microsoft.com/office/drawing/2014/main" val="3722263279"/>
                  </a:ext>
                </a:extLst>
              </a:tr>
              <a:tr h="1062327">
                <a:tc>
                  <a:txBody>
                    <a:bodyPr/>
                    <a:lstStyle/>
                    <a:p>
                      <a:r>
                        <a:rPr lang="en-US" sz="2800"/>
                        <a:t>Source</a:t>
                      </a:r>
                    </a:p>
                  </a:txBody>
                  <a:tcPr marL="143558" marR="143558" marT="71779" marB="71779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Genitourinary, GI</a:t>
                      </a:r>
                    </a:p>
                  </a:txBody>
                  <a:tcPr marL="143558" marR="143558" marT="71779" marB="71779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GU, GI, catheters, polymicrobial</a:t>
                      </a:r>
                    </a:p>
                  </a:txBody>
                  <a:tcPr marL="143558" marR="143558" marT="71779" marB="71779"/>
                </a:tc>
                <a:extLst>
                  <a:ext uri="{0D108BD9-81ED-4DB2-BD59-A6C34878D82A}">
                    <a16:rowId xmlns:a16="http://schemas.microsoft.com/office/drawing/2014/main" val="240437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9551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C3627B-8A1B-49FD-9CF4-C9A88BF5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>
                <a:ea typeface="Calibri Light"/>
                <a:cs typeface="Calibri Light"/>
              </a:rPr>
              <a:t>Risk Stratification of Enterococcal BSI</a:t>
            </a:r>
            <a:endParaRPr lang="en-US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97D13883-3C29-ECC6-6D2D-D428A57FF2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597465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0092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77B1DF-A4EB-327F-EA54-3C64B6390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>
                <a:ea typeface="Calibri Light"/>
                <a:cs typeface="Calibri Light"/>
              </a:rPr>
              <a:t>Treatment of Enterococcal Bacteremia</a:t>
            </a:r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3F6E0CD-F1DC-01C5-A8C6-EDD4F786AE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0020905"/>
              </p:ext>
            </p:extLst>
          </p:nvPr>
        </p:nvGraphicFramePr>
        <p:xfrm>
          <a:off x="838200" y="1991175"/>
          <a:ext cx="10515602" cy="4227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3829">
                  <a:extLst>
                    <a:ext uri="{9D8B030D-6E8A-4147-A177-3AD203B41FA5}">
                      <a16:colId xmlns:a16="http://schemas.microsoft.com/office/drawing/2014/main" val="787173306"/>
                    </a:ext>
                  </a:extLst>
                </a:gridCol>
                <a:gridCol w="2893290">
                  <a:extLst>
                    <a:ext uri="{9D8B030D-6E8A-4147-A177-3AD203B41FA5}">
                      <a16:colId xmlns:a16="http://schemas.microsoft.com/office/drawing/2014/main" val="3911166022"/>
                    </a:ext>
                  </a:extLst>
                </a:gridCol>
                <a:gridCol w="2088283">
                  <a:extLst>
                    <a:ext uri="{9D8B030D-6E8A-4147-A177-3AD203B41FA5}">
                      <a16:colId xmlns:a16="http://schemas.microsoft.com/office/drawing/2014/main" val="2555031040"/>
                    </a:ext>
                  </a:extLst>
                </a:gridCol>
                <a:gridCol w="2680200">
                  <a:extLst>
                    <a:ext uri="{9D8B030D-6E8A-4147-A177-3AD203B41FA5}">
                      <a16:colId xmlns:a16="http://schemas.microsoft.com/office/drawing/2014/main" val="3205704097"/>
                    </a:ext>
                  </a:extLst>
                </a:gridCol>
              </a:tblGrid>
              <a:tr h="840996"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13648" marR="113648" marT="56824" marB="56824"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E. faecalis</a:t>
                      </a:r>
                    </a:p>
                  </a:txBody>
                  <a:tcPr marL="113648" marR="113648" marT="56824" marB="56824"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Vanc sen E. faecium</a:t>
                      </a:r>
                    </a:p>
                  </a:txBody>
                  <a:tcPr marL="113648" marR="113648" marT="56824" marB="56824"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VRE</a:t>
                      </a:r>
                    </a:p>
                  </a:txBody>
                  <a:tcPr marL="113648" marR="113648" marT="56824" marB="56824"/>
                </a:tc>
                <a:extLst>
                  <a:ext uri="{0D108BD9-81ED-4DB2-BD59-A6C34878D82A}">
                    <a16:rowId xmlns:a16="http://schemas.microsoft.com/office/drawing/2014/main" val="3955731443"/>
                  </a:ext>
                </a:extLst>
              </a:tr>
              <a:tr h="1522884">
                <a:tc>
                  <a:txBody>
                    <a:bodyPr/>
                    <a:lstStyle/>
                    <a:p>
                      <a:r>
                        <a:rPr lang="en-US" sz="2200"/>
                        <a:t>UNCOMPLICATED</a:t>
                      </a:r>
                    </a:p>
                  </a:txBody>
                  <a:tcPr marL="113648" marR="113648" marT="56824" marB="56824"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Ampicillin or PenG</a:t>
                      </a:r>
                    </a:p>
                    <a:p>
                      <a:pPr lvl="0">
                        <a:buNone/>
                      </a:pPr>
                      <a:r>
                        <a:rPr lang="en-US" sz="2200"/>
                        <a:t>Vancomycin</a:t>
                      </a:r>
                    </a:p>
                    <a:p>
                      <a:pPr lvl="0">
                        <a:buNone/>
                      </a:pPr>
                      <a:r>
                        <a:rPr lang="en-US" sz="2200"/>
                        <a:t>Daptomycin</a:t>
                      </a:r>
                    </a:p>
                    <a:p>
                      <a:pPr lvl="0">
                        <a:buNone/>
                      </a:pPr>
                      <a:r>
                        <a:rPr lang="en-US" sz="2200"/>
                        <a:t>Linezolid</a:t>
                      </a:r>
                    </a:p>
                  </a:txBody>
                  <a:tcPr marL="113648" marR="113648" marT="56824" marB="56824"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Vancomycin</a:t>
                      </a:r>
                    </a:p>
                    <a:p>
                      <a:pPr lvl="0">
                        <a:buNone/>
                      </a:pPr>
                      <a:r>
                        <a:rPr lang="en-US" sz="2200"/>
                        <a:t>Daptomycin</a:t>
                      </a:r>
                    </a:p>
                    <a:p>
                      <a:pPr lvl="0">
                        <a:buNone/>
                      </a:pPr>
                      <a:r>
                        <a:rPr lang="en-US" sz="2200"/>
                        <a:t>Linezolid</a:t>
                      </a:r>
                    </a:p>
                  </a:txBody>
                  <a:tcPr marL="113648" marR="113648" marT="56824" marB="56824"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Daptomycin or Linezolid</a:t>
                      </a:r>
                    </a:p>
                    <a:p>
                      <a:pPr lvl="0">
                        <a:buNone/>
                      </a:pPr>
                      <a:r>
                        <a:rPr lang="en-US" sz="2200"/>
                        <a:t>Daptomycin + Betalactam</a:t>
                      </a:r>
                    </a:p>
                  </a:txBody>
                  <a:tcPr marL="113648" marR="113648" marT="56824" marB="56824"/>
                </a:tc>
                <a:extLst>
                  <a:ext uri="{0D108BD9-81ED-4DB2-BD59-A6C34878D82A}">
                    <a16:rowId xmlns:a16="http://schemas.microsoft.com/office/drawing/2014/main" val="2491683974"/>
                  </a:ext>
                </a:extLst>
              </a:tr>
              <a:tr h="1863828">
                <a:tc>
                  <a:txBody>
                    <a:bodyPr/>
                    <a:lstStyle/>
                    <a:p>
                      <a:r>
                        <a:rPr lang="en-US" sz="2200"/>
                        <a:t>COMPLICATED</a:t>
                      </a:r>
                    </a:p>
                  </a:txBody>
                  <a:tcPr marL="113648" marR="113648" marT="56824" marB="56824"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Amp + Rocephin</a:t>
                      </a:r>
                    </a:p>
                    <a:p>
                      <a:pPr lvl="0">
                        <a:buNone/>
                      </a:pPr>
                      <a:r>
                        <a:rPr lang="en-US" sz="2200"/>
                        <a:t>Amp + Gentamicin</a:t>
                      </a:r>
                    </a:p>
                    <a:p>
                      <a:pPr lvl="0">
                        <a:buNone/>
                      </a:pPr>
                      <a:r>
                        <a:rPr lang="en-US" sz="2200"/>
                        <a:t>Vancomycin + Gentamicin</a:t>
                      </a:r>
                    </a:p>
                    <a:p>
                      <a:pPr lvl="0">
                        <a:buNone/>
                      </a:pPr>
                      <a:r>
                        <a:rPr lang="en-US" sz="2200"/>
                        <a:t>Dapto + Betalactam</a:t>
                      </a:r>
                    </a:p>
                  </a:txBody>
                  <a:tcPr marL="113648" marR="113648" marT="56824" marB="56824"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Vanc + Gent</a:t>
                      </a:r>
                    </a:p>
                    <a:p>
                      <a:pPr lvl="0">
                        <a:buNone/>
                      </a:pPr>
                      <a:r>
                        <a:rPr lang="en-US" sz="2200"/>
                        <a:t>Dapto + Gent</a:t>
                      </a:r>
                    </a:p>
                    <a:p>
                      <a:pPr lvl="0">
                        <a:buNone/>
                      </a:pPr>
                      <a:r>
                        <a:rPr lang="en-US" sz="2200"/>
                        <a:t>Dapto + Betalactam</a:t>
                      </a:r>
                    </a:p>
                    <a:p>
                      <a:pPr lvl="0">
                        <a:buNone/>
                      </a:pPr>
                      <a:r>
                        <a:rPr lang="en-US" sz="2200"/>
                        <a:t>Linezolid</a:t>
                      </a:r>
                    </a:p>
                  </a:txBody>
                  <a:tcPr marL="113648" marR="113648" marT="56824" marB="56824"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Dapto or Linezolid + either </a:t>
                      </a:r>
                    </a:p>
                    <a:p>
                      <a:pPr lvl="0">
                        <a:buNone/>
                      </a:pPr>
                      <a:r>
                        <a:rPr lang="en-US" sz="2200"/>
                        <a:t>Gent or a Betalactam</a:t>
                      </a:r>
                    </a:p>
                  </a:txBody>
                  <a:tcPr marL="113648" marR="113648" marT="56824" marB="56824"/>
                </a:tc>
                <a:extLst>
                  <a:ext uri="{0D108BD9-81ED-4DB2-BD59-A6C34878D82A}">
                    <a16:rowId xmlns:a16="http://schemas.microsoft.com/office/drawing/2014/main" val="3675759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0008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6FF47F-4F82-45E6-02D4-9B7E7AE9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  <a:ea typeface="Calibri Light"/>
                <a:cs typeface="Calibri Light"/>
              </a:rPr>
              <a:t>A 62y man presents with acute cholecystitis. Blood culture grows </a:t>
            </a:r>
            <a:r>
              <a:rPr lang="en-US" sz="2800" b="1" i="1" u="sng" dirty="0">
                <a:solidFill>
                  <a:srgbClr val="FFFFFF"/>
                </a:solidFill>
                <a:ea typeface="Calibri Light"/>
                <a:cs typeface="Calibri Light"/>
              </a:rPr>
              <a:t>E coli</a:t>
            </a:r>
            <a:r>
              <a:rPr lang="en-US" sz="2800" dirty="0">
                <a:solidFill>
                  <a:srgbClr val="FFFFFF"/>
                </a:solidFill>
                <a:ea typeface="Calibri Light"/>
                <a:cs typeface="Calibri Light"/>
              </a:rPr>
              <a:t>. He undergoes a laparoscopic cholecystectomy. No necrosis or perforation was noted. He is started on IV Rocephin 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DFFB2-BB2B-D071-0EFA-BA6BF50A7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How long does he need to be treated?</a:t>
            </a:r>
          </a:p>
          <a:p>
            <a:r>
              <a:rPr lang="en-US" dirty="0">
                <a:ea typeface="Calibri"/>
                <a:cs typeface="Calibri"/>
              </a:rPr>
              <a:t>Does he need an ECHO?</a:t>
            </a:r>
          </a:p>
          <a:p>
            <a:r>
              <a:rPr lang="en-US" dirty="0">
                <a:ea typeface="Calibri"/>
                <a:cs typeface="Calibri"/>
              </a:rPr>
              <a:t>Can he be switched to oral antibiotics? When?</a:t>
            </a:r>
          </a:p>
          <a:p>
            <a:r>
              <a:rPr lang="en-US" dirty="0">
                <a:ea typeface="Calibri"/>
                <a:cs typeface="Calibri"/>
              </a:rPr>
              <a:t>Does he need follow up blood culture to document clearance?</a:t>
            </a:r>
          </a:p>
        </p:txBody>
      </p:sp>
    </p:spTree>
    <p:extLst>
      <p:ext uri="{BB962C8B-B14F-4D97-AF65-F5344CB8AC3E}">
        <p14:creationId xmlns:p14="http://schemas.microsoft.com/office/powerpoint/2010/main" val="4148463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72A4DD-178A-CECE-C5F4-56E01237E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Calibri Light"/>
                <a:cs typeface="Calibri Light"/>
              </a:rPr>
              <a:t>Gram Negative Bacteremia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44BD6-5E35-3517-8B93-CB43E9B04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ea typeface="Calibri"/>
                <a:cs typeface="Calibri"/>
              </a:rPr>
              <a:t>Frequent</a:t>
            </a:r>
          </a:p>
          <a:p>
            <a:r>
              <a:rPr lang="en-US">
                <a:ea typeface="Calibri"/>
                <a:cs typeface="Calibri"/>
              </a:rPr>
              <a:t>Increasing issues of antimicrobial resistance: ESBL, CRE, MDRO</a:t>
            </a:r>
          </a:p>
          <a:p>
            <a:r>
              <a:rPr lang="en-US">
                <a:ea typeface="Calibri"/>
                <a:cs typeface="Calibri"/>
              </a:rPr>
              <a:t>High mortality</a:t>
            </a:r>
          </a:p>
          <a:p>
            <a:r>
              <a:rPr lang="en-US">
                <a:ea typeface="Calibri"/>
                <a:cs typeface="Calibri"/>
              </a:rPr>
              <a:t>Associated with increased lengths of stay, antibiotic use, investigations and overall cost</a:t>
            </a:r>
          </a:p>
        </p:txBody>
      </p:sp>
    </p:spTree>
    <p:extLst>
      <p:ext uri="{BB962C8B-B14F-4D97-AF65-F5344CB8AC3E}">
        <p14:creationId xmlns:p14="http://schemas.microsoft.com/office/powerpoint/2010/main" val="18476416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5BD84F-B3B6-073D-4EA9-FBA6C8B38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sz="4000">
                <a:ea typeface="Calibri Light"/>
                <a:cs typeface="Calibri Light"/>
              </a:rPr>
              <a:t>Main Types of Gram Negative Bacteremia</a:t>
            </a:r>
            <a:endParaRPr lang="en-US" sz="4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4632547-A233-B430-D543-5BCDB07588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5691236"/>
              </p:ext>
            </p:extLst>
          </p:nvPr>
        </p:nvGraphicFramePr>
        <p:xfrm>
          <a:off x="1150832" y="1737360"/>
          <a:ext cx="9881194" cy="4535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3482">
                  <a:extLst>
                    <a:ext uri="{9D8B030D-6E8A-4147-A177-3AD203B41FA5}">
                      <a16:colId xmlns:a16="http://schemas.microsoft.com/office/drawing/2014/main" val="601804178"/>
                    </a:ext>
                  </a:extLst>
                </a:gridCol>
                <a:gridCol w="2441825">
                  <a:extLst>
                    <a:ext uri="{9D8B030D-6E8A-4147-A177-3AD203B41FA5}">
                      <a16:colId xmlns:a16="http://schemas.microsoft.com/office/drawing/2014/main" val="2498985402"/>
                    </a:ext>
                  </a:extLst>
                </a:gridCol>
                <a:gridCol w="2464062">
                  <a:extLst>
                    <a:ext uri="{9D8B030D-6E8A-4147-A177-3AD203B41FA5}">
                      <a16:colId xmlns:a16="http://schemas.microsoft.com/office/drawing/2014/main" val="2006554269"/>
                    </a:ext>
                  </a:extLst>
                </a:gridCol>
                <a:gridCol w="2441825">
                  <a:extLst>
                    <a:ext uri="{9D8B030D-6E8A-4147-A177-3AD203B41FA5}">
                      <a16:colId xmlns:a16="http://schemas.microsoft.com/office/drawing/2014/main" val="236577809"/>
                    </a:ext>
                  </a:extLst>
                </a:gridCol>
              </a:tblGrid>
              <a:tr h="373706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933" marR="84933" marT="42467" marB="42467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Bacteria</a:t>
                      </a:r>
                    </a:p>
                  </a:txBody>
                  <a:tcPr marL="84933" marR="84933" marT="42467" marB="42467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Source</a:t>
                      </a:r>
                    </a:p>
                  </a:txBody>
                  <a:tcPr marL="84933" marR="84933" marT="42467" marB="42467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933" marR="84933" marT="42467" marB="42467"/>
                </a:tc>
                <a:extLst>
                  <a:ext uri="{0D108BD9-81ED-4DB2-BD59-A6C34878D82A}">
                    <a16:rowId xmlns:a16="http://schemas.microsoft.com/office/drawing/2014/main" val="3031228782"/>
                  </a:ext>
                </a:extLst>
              </a:tr>
              <a:tr h="88330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700"/>
                        <a:t>Commensal GI </a:t>
                      </a:r>
                    </a:p>
                  </a:txBody>
                  <a:tcPr marL="84933" marR="84933" marT="42467" marB="42467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700"/>
                        <a:t>E coli; klebsiella; proteus</a:t>
                      </a:r>
                    </a:p>
                  </a:txBody>
                  <a:tcPr marL="84933" marR="84933" marT="42467" marB="42467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700"/>
                        <a:t>Gut, genitourinary, IV lines, IVDA, wounds</a:t>
                      </a:r>
                    </a:p>
                  </a:txBody>
                  <a:tcPr marL="84933" marR="84933" marT="42467" marB="42467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700"/>
                        <a:t>Rapid response to antibiotics and source control</a:t>
                      </a:r>
                    </a:p>
                  </a:txBody>
                  <a:tcPr marL="84933" marR="84933" marT="42467" marB="42467"/>
                </a:tc>
                <a:extLst>
                  <a:ext uri="{0D108BD9-81ED-4DB2-BD59-A6C34878D82A}">
                    <a16:rowId xmlns:a16="http://schemas.microsoft.com/office/drawing/2014/main" val="3629071467"/>
                  </a:ext>
                </a:extLst>
              </a:tr>
              <a:tr h="628505">
                <a:tc>
                  <a:txBody>
                    <a:bodyPr/>
                    <a:lstStyle/>
                    <a:p>
                      <a:r>
                        <a:rPr lang="en-US" sz="1700"/>
                        <a:t>Non-Commensal GI</a:t>
                      </a:r>
                    </a:p>
                  </a:txBody>
                  <a:tcPr marL="84933" marR="84933" marT="42467" marB="42467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Salmonella; Shigella; Brucella</a:t>
                      </a:r>
                    </a:p>
                  </a:txBody>
                  <a:tcPr marL="84933" marR="84933" marT="42467" marB="42467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Feco-oral; animal contact</a:t>
                      </a:r>
                    </a:p>
                  </a:txBody>
                  <a:tcPr marL="84933" marR="84933" marT="42467" marB="42467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Gastroenteritis; Enteric Fever</a:t>
                      </a:r>
                    </a:p>
                  </a:txBody>
                  <a:tcPr marL="84933" marR="84933" marT="42467" marB="42467"/>
                </a:tc>
                <a:extLst>
                  <a:ext uri="{0D108BD9-81ED-4DB2-BD59-A6C34878D82A}">
                    <a16:rowId xmlns:a16="http://schemas.microsoft.com/office/drawing/2014/main" val="2808664513"/>
                  </a:ext>
                </a:extLst>
              </a:tr>
              <a:tr h="628505">
                <a:tc>
                  <a:txBody>
                    <a:bodyPr/>
                    <a:lstStyle/>
                    <a:p>
                      <a:r>
                        <a:rPr lang="en-US" sz="1700"/>
                        <a:t>Commensal Oral and Respiratory tract</a:t>
                      </a:r>
                    </a:p>
                  </a:txBody>
                  <a:tcPr marL="84933" marR="84933" marT="42467" marB="42467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H influenza; Moraxella; HACEK; N meningitidis</a:t>
                      </a:r>
                    </a:p>
                  </a:txBody>
                  <a:tcPr marL="84933" marR="84933" marT="42467" marB="42467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Upper/Lower RTI; dental; meningitis</a:t>
                      </a:r>
                    </a:p>
                  </a:txBody>
                  <a:tcPr marL="84933" marR="84933" marT="42467" marB="42467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Rapid response to antibiotics</a:t>
                      </a:r>
                    </a:p>
                  </a:txBody>
                  <a:tcPr marL="84933" marR="84933" marT="42467" marB="42467"/>
                </a:tc>
                <a:extLst>
                  <a:ext uri="{0D108BD9-81ED-4DB2-BD59-A6C34878D82A}">
                    <a16:rowId xmlns:a16="http://schemas.microsoft.com/office/drawing/2014/main" val="3704298847"/>
                  </a:ext>
                </a:extLst>
              </a:tr>
              <a:tr h="1392902">
                <a:tc>
                  <a:txBody>
                    <a:bodyPr/>
                    <a:lstStyle/>
                    <a:p>
                      <a:r>
                        <a:rPr lang="en-US" sz="1700"/>
                        <a:t>Environment/Nosocomial </a:t>
                      </a:r>
                    </a:p>
                  </a:txBody>
                  <a:tcPr marL="84933" marR="84933" marT="42467" marB="42467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Pseudomonas, Acinetobacter, Enterobacter, Serratia, Morganella, Providencia, Citrobacter</a:t>
                      </a:r>
                    </a:p>
                  </a:txBody>
                  <a:tcPr marL="84933" marR="84933" marT="42467" marB="42467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Gut; Genitourinary; Wounds; IV lines; IVDA; Ventilator Assoc pneumonia; </a:t>
                      </a:r>
                    </a:p>
                  </a:txBody>
                  <a:tcPr marL="84933" marR="84933" marT="42467" marB="42467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High risk for Drug Resistance; High morbidity and mortality</a:t>
                      </a:r>
                    </a:p>
                  </a:txBody>
                  <a:tcPr marL="84933" marR="84933" marT="42467" marB="42467"/>
                </a:tc>
                <a:extLst>
                  <a:ext uri="{0D108BD9-81ED-4DB2-BD59-A6C34878D82A}">
                    <a16:rowId xmlns:a16="http://schemas.microsoft.com/office/drawing/2014/main" val="3734763598"/>
                  </a:ext>
                </a:extLst>
              </a:tr>
              <a:tr h="628505">
                <a:tc>
                  <a:txBody>
                    <a:bodyPr/>
                    <a:lstStyle/>
                    <a:p>
                      <a:r>
                        <a:rPr lang="en-US" sz="1700"/>
                        <a:t>Anaerobes</a:t>
                      </a:r>
                    </a:p>
                  </a:txBody>
                  <a:tcPr marL="84933" marR="84933" marT="42467" marB="42467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Bacteroides; Prevotella, Fusobacterium</a:t>
                      </a:r>
                    </a:p>
                  </a:txBody>
                  <a:tcPr marL="84933" marR="84933" marT="42467" marB="42467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Oral/Dental; Lower GI; PID; Wounds and Osteo</a:t>
                      </a:r>
                    </a:p>
                  </a:txBody>
                  <a:tcPr marL="84933" marR="84933" marT="42467" marB="42467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Rapid response to antibiotics</a:t>
                      </a:r>
                    </a:p>
                  </a:txBody>
                  <a:tcPr marL="84933" marR="84933" marT="42467" marB="42467"/>
                </a:tc>
                <a:extLst>
                  <a:ext uri="{0D108BD9-81ED-4DB2-BD59-A6C34878D82A}">
                    <a16:rowId xmlns:a16="http://schemas.microsoft.com/office/drawing/2014/main" val="3524074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20532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898047-D57A-2D68-2BD5-EF638CEEC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2100" dirty="0">
                <a:solidFill>
                  <a:srgbClr val="FFFFFF"/>
                </a:solidFill>
                <a:ea typeface="Calibri Light"/>
                <a:cs typeface="Calibri Light"/>
              </a:rPr>
              <a:t>An elderly W with dementia is sent from her Nursing Home due to lethargy. She is afebrile, normal WBC, and is noted to have a cystitis. She responds to IV fluids and oral antibiotics. She is ready for </a:t>
            </a:r>
            <a:r>
              <a:rPr lang="en-US" sz="2100" dirty="0" err="1">
                <a:solidFill>
                  <a:srgbClr val="FFFFFF"/>
                </a:solidFill>
                <a:ea typeface="Calibri Light"/>
                <a:cs typeface="Calibri Light"/>
              </a:rPr>
              <a:t>dischage</a:t>
            </a:r>
            <a:r>
              <a:rPr lang="en-US" sz="2100" dirty="0">
                <a:solidFill>
                  <a:srgbClr val="FFFFFF"/>
                </a:solidFill>
                <a:ea typeface="Calibri Light"/>
                <a:cs typeface="Calibri Light"/>
              </a:rPr>
              <a:t> but you are notified that her blood culture drawn in the ER 2 days ago is now growing </a:t>
            </a:r>
            <a:r>
              <a:rPr lang="en-US" sz="2100" b="1" i="1" u="sng" dirty="0">
                <a:solidFill>
                  <a:srgbClr val="FFFFFF"/>
                </a:solidFill>
                <a:ea typeface="Calibri Light"/>
                <a:cs typeface="Calibri Light"/>
              </a:rPr>
              <a:t>S. hominis </a:t>
            </a:r>
            <a:r>
              <a:rPr lang="en-US" sz="2100" dirty="0">
                <a:solidFill>
                  <a:srgbClr val="FFFFFF"/>
                </a:solidFill>
                <a:ea typeface="Calibri Light"/>
                <a:cs typeface="Calibri Light"/>
              </a:rPr>
              <a:t>in 2 of 2 sets. What should you do?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B7891-744F-F94C-8669-38E18002B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Hold discharge, repeat blood culture and begin vancomycin?</a:t>
            </a:r>
          </a:p>
          <a:p>
            <a:r>
              <a:rPr lang="en-US" dirty="0">
                <a:ea typeface="Calibri"/>
                <a:cs typeface="Calibri"/>
              </a:rPr>
              <a:t>Order an ECHO?</a:t>
            </a:r>
          </a:p>
          <a:p>
            <a:r>
              <a:rPr lang="en-US" dirty="0">
                <a:ea typeface="Calibri"/>
                <a:cs typeface="Calibri"/>
              </a:rPr>
              <a:t>Discharge back to Nursing Home? No further action?</a:t>
            </a:r>
          </a:p>
          <a:p>
            <a:r>
              <a:rPr lang="en-US" dirty="0">
                <a:ea typeface="Calibri"/>
                <a:cs typeface="Calibri"/>
              </a:rPr>
              <a:t>Call ID?</a:t>
            </a: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8894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7E3BC-FA5D-0470-7EF8-5E1FE7DF88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Blood Culture Processing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28E1E5-46D7-CEBC-F043-6A28CE7F86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Microbiology Laboratory Process</a:t>
            </a:r>
          </a:p>
          <a:p>
            <a:r>
              <a:rPr lang="en-US" dirty="0"/>
              <a:t>Step-by-Step, Laura Knolls</a:t>
            </a:r>
          </a:p>
        </p:txBody>
      </p:sp>
    </p:spTree>
    <p:extLst>
      <p:ext uri="{BB962C8B-B14F-4D97-AF65-F5344CB8AC3E}">
        <p14:creationId xmlns:p14="http://schemas.microsoft.com/office/powerpoint/2010/main" val="39229314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2BFBB-9D8C-73A7-86A0-F44687E0C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Blood Culture Contaminants: The Cost</a:t>
            </a:r>
            <a:endParaRPr lang="en-US"/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A5403A84-F31D-7C4A-A522-CC1233E079C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49935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6974BC-BD47-61A2-A812-80CD22C42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4800">
                <a:ea typeface="Calibri Light"/>
                <a:cs typeface="Calibri Light"/>
              </a:rPr>
              <a:t>Bacteriology of Contaminants</a:t>
            </a:r>
            <a:endParaRPr lang="en-US" sz="48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4081C1C-8362-93AA-2600-E007340E41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8059410"/>
              </p:ext>
            </p:extLst>
          </p:nvPr>
        </p:nvGraphicFramePr>
        <p:xfrm>
          <a:off x="904602" y="3420995"/>
          <a:ext cx="10378441" cy="2402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510">
                  <a:extLst>
                    <a:ext uri="{9D8B030D-6E8A-4147-A177-3AD203B41FA5}">
                      <a16:colId xmlns:a16="http://schemas.microsoft.com/office/drawing/2014/main" val="1717637167"/>
                    </a:ext>
                  </a:extLst>
                </a:gridCol>
                <a:gridCol w="8226931">
                  <a:extLst>
                    <a:ext uri="{9D8B030D-6E8A-4147-A177-3AD203B41FA5}">
                      <a16:colId xmlns:a16="http://schemas.microsoft.com/office/drawing/2014/main" val="3406397168"/>
                    </a:ext>
                  </a:extLst>
                </a:gridCol>
              </a:tblGrid>
              <a:tr h="513252"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 marL="116648" marR="116648" marT="58324" marB="58324"/>
                </a:tc>
                <a:tc>
                  <a:txBody>
                    <a:bodyPr/>
                    <a:lstStyle/>
                    <a:p>
                      <a:r>
                        <a:rPr lang="en-US" sz="2300"/>
                        <a:t>BACTERIA</a:t>
                      </a:r>
                    </a:p>
                  </a:txBody>
                  <a:tcPr marL="116648" marR="116648" marT="58324" marB="58324"/>
                </a:tc>
                <a:extLst>
                  <a:ext uri="{0D108BD9-81ED-4DB2-BD59-A6C34878D82A}">
                    <a16:rowId xmlns:a16="http://schemas.microsoft.com/office/drawing/2014/main" val="732006183"/>
                  </a:ext>
                </a:extLst>
              </a:tr>
              <a:tr h="513252">
                <a:tc>
                  <a:txBody>
                    <a:bodyPr/>
                    <a:lstStyle/>
                    <a:p>
                      <a:r>
                        <a:rPr lang="en-US" sz="2300"/>
                        <a:t>USUALLY</a:t>
                      </a:r>
                    </a:p>
                  </a:txBody>
                  <a:tcPr marL="116648" marR="116648" marT="58324" marB="58324"/>
                </a:tc>
                <a:tc>
                  <a:txBody>
                    <a:bodyPr/>
                    <a:lstStyle/>
                    <a:p>
                      <a:r>
                        <a:rPr lang="en-US" sz="2300"/>
                        <a:t>CoNS, Corynebacteria, Bacillus, Micrococcus, Cutibacterium</a:t>
                      </a:r>
                      <a:endParaRPr lang="en-US" sz="2300" err="1"/>
                    </a:p>
                  </a:txBody>
                  <a:tcPr marL="116648" marR="116648" marT="58324" marB="58324"/>
                </a:tc>
                <a:extLst>
                  <a:ext uri="{0D108BD9-81ED-4DB2-BD59-A6C34878D82A}">
                    <a16:rowId xmlns:a16="http://schemas.microsoft.com/office/drawing/2014/main" val="2685737933"/>
                  </a:ext>
                </a:extLst>
              </a:tr>
              <a:tr h="513252">
                <a:tc>
                  <a:txBody>
                    <a:bodyPr/>
                    <a:lstStyle/>
                    <a:p>
                      <a:r>
                        <a:rPr lang="en-US" sz="2300"/>
                        <a:t>SOMETIMES</a:t>
                      </a:r>
                    </a:p>
                  </a:txBody>
                  <a:tcPr marL="116648" marR="116648" marT="58324" marB="58324"/>
                </a:tc>
                <a:tc>
                  <a:txBody>
                    <a:bodyPr/>
                    <a:lstStyle/>
                    <a:p>
                      <a:r>
                        <a:rPr lang="en-US" sz="2300"/>
                        <a:t>Enterococci, viridans Streptococci, Clostridium</a:t>
                      </a:r>
                    </a:p>
                  </a:txBody>
                  <a:tcPr marL="116648" marR="116648" marT="58324" marB="58324"/>
                </a:tc>
                <a:extLst>
                  <a:ext uri="{0D108BD9-81ED-4DB2-BD59-A6C34878D82A}">
                    <a16:rowId xmlns:a16="http://schemas.microsoft.com/office/drawing/2014/main" val="85246249"/>
                  </a:ext>
                </a:extLst>
              </a:tr>
              <a:tr h="86319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300"/>
                        <a:t>NEVER</a:t>
                      </a:r>
                    </a:p>
                  </a:txBody>
                  <a:tcPr marL="116648" marR="116648" marT="58324" marB="58324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300"/>
                        <a:t>S. aureus, Gram Negs, S. lugdunensis, Beta Hemolytic Streptococci, S pneumoniae, Yeast</a:t>
                      </a:r>
                    </a:p>
                  </a:txBody>
                  <a:tcPr marL="116648" marR="116648" marT="58324" marB="58324"/>
                </a:tc>
                <a:extLst>
                  <a:ext uri="{0D108BD9-81ED-4DB2-BD59-A6C34878D82A}">
                    <a16:rowId xmlns:a16="http://schemas.microsoft.com/office/drawing/2014/main" val="3391091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80510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1294E1-5F23-525E-F544-60EFDAEA0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en-US" sz="3700">
                <a:ea typeface="Calibri Light"/>
                <a:cs typeface="Calibri Light"/>
              </a:rPr>
              <a:t>Prevention of Contaminants: </a:t>
            </a:r>
            <a:br>
              <a:rPr lang="en-US" sz="3700">
                <a:ea typeface="Calibri Light"/>
                <a:cs typeface="Calibri Light"/>
              </a:rPr>
            </a:br>
            <a:r>
              <a:rPr lang="en-US" sz="3700">
                <a:ea typeface="Calibri Light"/>
                <a:cs typeface="Calibri Light"/>
              </a:rPr>
              <a:t>All about Technique of Sample collection</a:t>
            </a:r>
            <a:endParaRPr lang="en-US" sz="3700"/>
          </a:p>
        </p:txBody>
      </p:sp>
      <p:grpSp>
        <p:nvGrpSpPr>
          <p:cNvPr id="4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4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A9192690-D996-D74E-B445-E8EF3B2CB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sz="1400">
                <a:ea typeface="Calibri" panose="020F0502020204030204"/>
                <a:cs typeface="Calibri" panose="020F0502020204030204"/>
              </a:rPr>
              <a:t>Pretest Probability impacts Post Test predictive value: Choose wisely</a:t>
            </a:r>
          </a:p>
          <a:p>
            <a:pPr marL="514350" indent="-514350">
              <a:buAutoNum type="arabicPeriod"/>
            </a:pPr>
            <a:r>
              <a:rPr lang="en-US" sz="1400">
                <a:ea typeface="Calibri" panose="020F0502020204030204"/>
                <a:cs typeface="Calibri" panose="020F0502020204030204"/>
              </a:rPr>
              <a:t>Skin Disinfection: 0.5% Chlorhexidine followed by Alcohol. Allow dry</a:t>
            </a:r>
          </a:p>
          <a:p>
            <a:pPr marL="514350" indent="-514350">
              <a:buAutoNum type="arabicPeriod"/>
            </a:pPr>
            <a:r>
              <a:rPr lang="en-US" sz="1400">
                <a:ea typeface="Calibri" panose="020F0502020204030204"/>
                <a:cs typeface="Calibri" panose="020F0502020204030204"/>
              </a:rPr>
              <a:t>Disinfect Bottle Top: 70% isopropyl Alcohol</a:t>
            </a:r>
          </a:p>
          <a:p>
            <a:pPr marL="514350" indent="-514350">
              <a:buAutoNum type="arabicPeriod"/>
            </a:pPr>
            <a:r>
              <a:rPr lang="en-US" sz="1400">
                <a:ea typeface="Calibri" panose="020F0502020204030204"/>
                <a:cs typeface="Calibri" panose="020F0502020204030204"/>
              </a:rPr>
              <a:t>Draw from vein, not from IV apparatus: Two different sites, 15-20 minutes apart</a:t>
            </a:r>
          </a:p>
          <a:p>
            <a:pPr marL="514350" indent="-514350">
              <a:buAutoNum type="arabicPeriod"/>
            </a:pPr>
            <a:r>
              <a:rPr lang="en-US" sz="1400">
                <a:ea typeface="Calibri" panose="020F0502020204030204"/>
                <a:cs typeface="Calibri" panose="020F0502020204030204"/>
              </a:rPr>
              <a:t>Sterile Gloves and Hand hygiene</a:t>
            </a:r>
          </a:p>
          <a:p>
            <a:pPr marL="514350" indent="-514350">
              <a:buAutoNum type="arabicPeriod"/>
            </a:pPr>
            <a:r>
              <a:rPr lang="en-US" sz="1400">
                <a:ea typeface="Calibri" panose="020F0502020204030204"/>
                <a:cs typeface="Calibri" panose="020F0502020204030204"/>
              </a:rPr>
              <a:t>Appropriate volume of blood: 8-10 ml per bottle</a:t>
            </a:r>
          </a:p>
          <a:p>
            <a:pPr marL="514350" indent="-514350">
              <a:buAutoNum type="arabicPeriod"/>
            </a:pPr>
            <a:r>
              <a:rPr lang="en-US" sz="1400">
                <a:ea typeface="Calibri" panose="020F0502020204030204"/>
                <a:cs typeface="Calibri" panose="020F0502020204030204"/>
              </a:rPr>
              <a:t>Use of Phlebotomist Teams</a:t>
            </a:r>
          </a:p>
          <a:p>
            <a:pPr marL="514350" indent="-514350">
              <a:buAutoNum type="arabicPeriod"/>
            </a:pPr>
            <a:r>
              <a:rPr lang="en-US" sz="1400">
                <a:ea typeface="Calibri" panose="020F0502020204030204"/>
                <a:cs typeface="Calibri" panose="020F0502020204030204"/>
              </a:rPr>
              <a:t>Surveillance and Feedback for Quality Improvement</a:t>
            </a:r>
          </a:p>
          <a:p>
            <a:pPr marL="514350" indent="-514350">
              <a:buAutoNum type="arabicPeriod"/>
            </a:pPr>
            <a:r>
              <a:rPr lang="en-US" sz="1400">
                <a:ea typeface="Calibri" panose="020F0502020204030204"/>
                <a:cs typeface="Calibri" panose="020F0502020204030204"/>
              </a:rPr>
              <a:t>Initial Blood Specimen Diversion Systems:</a:t>
            </a:r>
          </a:p>
          <a:p>
            <a:pPr marL="971550" lvl="1" indent="-514350">
              <a:buFont typeface="Courier New"/>
              <a:buChar char="o"/>
            </a:pPr>
            <a:r>
              <a:rPr lang="en-US" sz="1400">
                <a:ea typeface="Calibri" panose="020F0502020204030204"/>
                <a:cs typeface="Calibri" panose="020F0502020204030204"/>
              </a:rPr>
              <a:t>Steripath Generation 2: removes initial 1 ml or blood sample</a:t>
            </a:r>
          </a:p>
          <a:p>
            <a:pPr marL="971550" lvl="1" indent="-514350">
              <a:buFont typeface="Courier New"/>
              <a:buChar char="o"/>
            </a:pPr>
            <a:r>
              <a:rPr lang="en-US" sz="1400">
                <a:ea typeface="Calibri" panose="020F0502020204030204"/>
                <a:cs typeface="Calibri" panose="020F0502020204030204"/>
              </a:rPr>
              <a:t>Kurian Lock Device: removes initial 0.15 ml of blood sample</a:t>
            </a:r>
          </a:p>
        </p:txBody>
      </p:sp>
    </p:spTree>
    <p:extLst>
      <p:ext uri="{BB962C8B-B14F-4D97-AF65-F5344CB8AC3E}">
        <p14:creationId xmlns:p14="http://schemas.microsoft.com/office/powerpoint/2010/main" val="9259824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B3DB9B-B92E-38CB-B578-42BD2D59E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2237" cy="1325563"/>
          </a:xfrm>
        </p:spPr>
        <p:txBody>
          <a:bodyPr>
            <a:normAutofit/>
          </a:bodyPr>
          <a:lstStyle/>
          <a:p>
            <a:r>
              <a:rPr lang="en-US" sz="4300">
                <a:ea typeface="Calibri Light"/>
                <a:cs typeface="Calibri Light"/>
              </a:rPr>
              <a:t>Changing to Oral Antibiotics: Considerations</a:t>
            </a:r>
            <a:endParaRPr lang="en-US" sz="43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raphic 12">
            <a:extLst>
              <a:ext uri="{FF2B5EF4-FFF2-40B4-BE49-F238E27FC236}">
                <a16:creationId xmlns:a16="http://schemas.microsoft.com/office/drawing/2014/main" id="{58BDB0EE-D238-415B-9ED8-62AA6AB2A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3882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1">
            <a:extLst>
              <a:ext uri="{FF2B5EF4-FFF2-40B4-BE49-F238E27FC236}">
                <a16:creationId xmlns:a16="http://schemas.microsoft.com/office/drawing/2014/main" id="{C5B55FC3-961D-4325-82F1-DE92B0D04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2662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3">
            <a:extLst>
              <a:ext uri="{FF2B5EF4-FFF2-40B4-BE49-F238E27FC236}">
                <a16:creationId xmlns:a16="http://schemas.microsoft.com/office/drawing/2014/main" id="{4C8AB332-D09E-4F28-943C-DABDD4716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8342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C0ECE91-3E1C-2FEE-2752-FFF58C19DB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11477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93183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3335ED-667F-9ED3-9782-D7575A341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2237" cy="1325563"/>
          </a:xfrm>
        </p:spPr>
        <p:txBody>
          <a:bodyPr>
            <a:normAutofit/>
          </a:bodyPr>
          <a:lstStyle/>
          <a:p>
            <a:r>
              <a:rPr lang="en-US" sz="5600">
                <a:ea typeface="Calibri Light"/>
                <a:cs typeface="Calibri Light"/>
              </a:rPr>
              <a:t>IV to Oral Switch: Gram Positives</a:t>
            </a:r>
            <a:endParaRPr lang="en-US" sz="5600"/>
          </a:p>
        </p:txBody>
      </p:sp>
      <p:cxnSp>
        <p:nvCxnSpPr>
          <p:cNvPr id="19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raphic 12">
            <a:extLst>
              <a:ext uri="{FF2B5EF4-FFF2-40B4-BE49-F238E27FC236}">
                <a16:creationId xmlns:a16="http://schemas.microsoft.com/office/drawing/2014/main" id="{58BDB0EE-D238-415B-9ED8-62AA6AB2A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3882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1">
            <a:extLst>
              <a:ext uri="{FF2B5EF4-FFF2-40B4-BE49-F238E27FC236}">
                <a16:creationId xmlns:a16="http://schemas.microsoft.com/office/drawing/2014/main" id="{C5B55FC3-961D-4325-82F1-DE92B0D04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2662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3">
            <a:extLst>
              <a:ext uri="{FF2B5EF4-FFF2-40B4-BE49-F238E27FC236}">
                <a16:creationId xmlns:a16="http://schemas.microsoft.com/office/drawing/2014/main" id="{4C8AB332-D09E-4F28-943C-DABDD4716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8342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80C644FF-9FFE-6325-F4E9-4673C3EFB1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710128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72227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AAFA54-1386-1CD5-42D0-94260A2C2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>
                <a:ea typeface="Calibri Light"/>
                <a:cs typeface="Calibri Light"/>
              </a:rPr>
              <a:t>IV to Oral switch: Gram Negatives</a:t>
            </a:r>
            <a:endParaRPr lang="en-US" sz="4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E26FA-6F0F-70B8-F932-CAECD004F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ea typeface="Calibri"/>
                <a:cs typeface="Calibri"/>
              </a:rPr>
              <a:t>Most Uncomplicated Gram-negative bacteremia can be changed from IV to Oral after 72 hours</a:t>
            </a:r>
            <a:r>
              <a:rPr lang="en-US" sz="2400" dirty="0">
                <a:ea typeface="Calibri"/>
                <a:cs typeface="Calibri"/>
              </a:rPr>
              <a:t>. 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26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6">
            <a:extLst>
              <a:ext uri="{FF2B5EF4-FFF2-40B4-BE49-F238E27FC236}">
                <a16:creationId xmlns:a16="http://schemas.microsoft.com/office/drawing/2014/main" id="{16AC3602-3348-4F31-9E43-076B03514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69068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35E411-C48E-7A49-7C2E-6E474B274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0580"/>
            <a:ext cx="9829800" cy="10895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Endocarditis Risk: Gram Positive Bacteremia</a:t>
            </a:r>
          </a:p>
        </p:txBody>
      </p:sp>
      <p:sp>
        <p:nvSpPr>
          <p:cNvPr id="35" name="Graphic 11">
            <a:extLst>
              <a:ext uri="{FF2B5EF4-FFF2-40B4-BE49-F238E27FC236}">
                <a16:creationId xmlns:a16="http://schemas.microsoft.com/office/drawing/2014/main" id="{394094B0-A6C9-44BE-9042-66EF0612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3882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Graphic 10">
            <a:extLst>
              <a:ext uri="{FF2B5EF4-FFF2-40B4-BE49-F238E27FC236}">
                <a16:creationId xmlns:a16="http://schemas.microsoft.com/office/drawing/2014/main" id="{64C2CA96-0B16-4AA7-B340-33044D238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2662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Graphic 12">
            <a:extLst>
              <a:ext uri="{FF2B5EF4-FFF2-40B4-BE49-F238E27FC236}">
                <a16:creationId xmlns:a16="http://schemas.microsoft.com/office/drawing/2014/main" id="{1D50D7A8-F1D5-4306-8A9B-DD7A73EB8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8342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4F2FEDF-9659-83FC-46C3-EA83B6852DD7}"/>
                  </a:ext>
                </a:extLst>
              </p14:cNvPr>
              <p14:cNvContentPartPr/>
              <p14:nvPr/>
            </p14:nvContentPartPr>
            <p14:xfrm>
              <a:off x="3382030" y="2211233"/>
              <a:ext cx="4907" cy="4907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4F2FEDF-9659-83FC-46C3-EA83B6852DD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41587" y="1970790"/>
                <a:ext cx="490700" cy="490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1C98D54-0DFA-DB40-0F2C-CF7157B0483B}"/>
                  </a:ext>
                </a:extLst>
              </p14:cNvPr>
              <p14:cNvContentPartPr/>
              <p14:nvPr/>
            </p14:nvContentPartPr>
            <p14:xfrm>
              <a:off x="3386938" y="2211233"/>
              <a:ext cx="4907" cy="4907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1C98D54-0DFA-DB40-0F2C-CF7157B0483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41588" y="1970790"/>
                <a:ext cx="490700" cy="490700"/>
              </a:xfrm>
              <a:prstGeom prst="rect">
                <a:avLst/>
              </a:prstGeom>
            </p:spPr>
          </p:pic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840912C-F9A4-4BD7-D300-AE257A1032BC}"/>
              </a:ext>
            </a:extLst>
          </p:cNvPr>
          <p:cNvCxnSpPr/>
          <p:nvPr/>
        </p:nvCxnSpPr>
        <p:spPr>
          <a:xfrm>
            <a:off x="2747954" y="2853164"/>
            <a:ext cx="1964" cy="2720839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C1CC618-0360-617A-4143-81360D8884F5}"/>
              </a:ext>
            </a:extLst>
          </p:cNvPr>
          <p:cNvCxnSpPr/>
          <p:nvPr/>
        </p:nvCxnSpPr>
        <p:spPr>
          <a:xfrm flipV="1">
            <a:off x="2762064" y="5524312"/>
            <a:ext cx="6362366" cy="42207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9404D49-455B-D585-0D39-1B4A5F159D44}"/>
              </a:ext>
            </a:extLst>
          </p:cNvPr>
          <p:cNvSpPr txBox="1"/>
          <p:nvPr/>
        </p:nvSpPr>
        <p:spPr>
          <a:xfrm>
            <a:off x="4810176" y="5754606"/>
            <a:ext cx="2100503" cy="3084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713232">
              <a:spcAft>
                <a:spcPts val="600"/>
              </a:spcAft>
            </a:pPr>
            <a:r>
              <a:rPr lang="en-US" sz="1404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Frequency of Bacteremia</a:t>
            </a:r>
            <a:endParaRPr lang="en-US" err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67774C-B0F2-85CA-FCC2-AB6A4602623C}"/>
              </a:ext>
            </a:extLst>
          </p:cNvPr>
          <p:cNvSpPr txBox="1"/>
          <p:nvPr/>
        </p:nvSpPr>
        <p:spPr>
          <a:xfrm>
            <a:off x="1550847" y="3776796"/>
            <a:ext cx="1070487" cy="5245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713232">
              <a:spcAft>
                <a:spcPts val="600"/>
              </a:spcAft>
            </a:pPr>
            <a:r>
              <a:rPr lang="en-US" sz="1404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Frequency of IE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951D50-CB63-57F9-C3C3-9C9C6FEE3681}"/>
              </a:ext>
            </a:extLst>
          </p:cNvPr>
          <p:cNvSpPr txBox="1"/>
          <p:nvPr/>
        </p:nvSpPr>
        <p:spPr>
          <a:xfrm>
            <a:off x="2876539" y="3001376"/>
            <a:ext cx="1143496" cy="3084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713232">
              <a:spcAft>
                <a:spcPts val="600"/>
              </a:spcAft>
            </a:pPr>
            <a:r>
              <a:rPr lang="en-US" sz="1404" kern="1200" dirty="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S. mutans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E59D00-CA10-464F-0565-6A3D77AD3AE7}"/>
              </a:ext>
            </a:extLst>
          </p:cNvPr>
          <p:cNvSpPr txBox="1"/>
          <p:nvPr/>
        </p:nvSpPr>
        <p:spPr>
          <a:xfrm>
            <a:off x="2856905" y="3364547"/>
            <a:ext cx="1138590" cy="3084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713232">
              <a:spcAft>
                <a:spcPts val="600"/>
              </a:spcAft>
            </a:pPr>
            <a:r>
              <a:rPr lang="en-US" sz="1404" kern="1200" dirty="0" err="1">
                <a:solidFill>
                  <a:schemeClr val="tx1"/>
                </a:solidFill>
                <a:latin typeface="+mn-lt"/>
                <a:ea typeface="+mn-ea"/>
                <a:cs typeface="Calibri"/>
              </a:rPr>
              <a:t>Abiotrophia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413CA0-A220-E629-F8F7-971F3C46835A}"/>
              </a:ext>
            </a:extLst>
          </p:cNvPr>
          <p:cNvSpPr txBox="1"/>
          <p:nvPr/>
        </p:nvSpPr>
        <p:spPr>
          <a:xfrm>
            <a:off x="3578338" y="3654103"/>
            <a:ext cx="1045344" cy="3084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713232">
              <a:spcAft>
                <a:spcPts val="600"/>
              </a:spcAft>
            </a:pPr>
            <a:r>
              <a:rPr lang="en-US" sz="1404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S. sanguinis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F0B33B-D840-2329-C114-D6101D6F489A}"/>
              </a:ext>
            </a:extLst>
          </p:cNvPr>
          <p:cNvSpPr txBox="1"/>
          <p:nvPr/>
        </p:nvSpPr>
        <p:spPr>
          <a:xfrm>
            <a:off x="3478844" y="3943659"/>
            <a:ext cx="1316609" cy="3084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713232">
              <a:spcAft>
                <a:spcPts val="600"/>
              </a:spcAft>
            </a:pPr>
            <a:r>
              <a:rPr lang="en-US" sz="1404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S. </a:t>
            </a:r>
            <a:r>
              <a:rPr lang="en-US" sz="1404" kern="1200" err="1">
                <a:solidFill>
                  <a:schemeClr val="tx1"/>
                </a:solidFill>
                <a:latin typeface="+mn-lt"/>
                <a:ea typeface="+mn-ea"/>
                <a:cs typeface="Calibri"/>
              </a:rPr>
              <a:t>gallolyticus</a:t>
            </a:r>
            <a:endParaRPr lang="en-US" err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6758C7-43F1-E6A2-E955-ECC639C0F9AB}"/>
              </a:ext>
            </a:extLst>
          </p:cNvPr>
          <p:cNvSpPr txBox="1"/>
          <p:nvPr/>
        </p:nvSpPr>
        <p:spPr>
          <a:xfrm>
            <a:off x="3382030" y="4312064"/>
            <a:ext cx="1213131" cy="3084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713232">
              <a:spcAft>
                <a:spcPts val="600"/>
              </a:spcAft>
            </a:pPr>
            <a:r>
              <a:rPr lang="en-US" sz="1404" kern="1200" dirty="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S. </a:t>
            </a:r>
            <a:r>
              <a:rPr lang="en-US" sz="1404" kern="1200" dirty="0" err="1">
                <a:solidFill>
                  <a:schemeClr val="tx1"/>
                </a:solidFill>
                <a:latin typeface="+mn-lt"/>
                <a:ea typeface="+mn-ea"/>
                <a:cs typeface="Calibri"/>
              </a:rPr>
              <a:t>lugdunensis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DE3A13-1BEC-1426-C437-DCB21BB3D5A2}"/>
              </a:ext>
            </a:extLst>
          </p:cNvPr>
          <p:cNvSpPr txBox="1"/>
          <p:nvPr/>
        </p:nvSpPr>
        <p:spPr>
          <a:xfrm>
            <a:off x="4795454" y="4836863"/>
            <a:ext cx="1648994" cy="3084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713232">
              <a:spcAft>
                <a:spcPts val="600"/>
              </a:spcAft>
            </a:pPr>
            <a:r>
              <a:rPr lang="en-US" sz="1404" kern="1200" dirty="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S. agalactiae (GBS)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2B1AFD-D1E4-55D0-1268-234DAA7AB1E8}"/>
              </a:ext>
            </a:extLst>
          </p:cNvPr>
          <p:cNvSpPr txBox="1"/>
          <p:nvPr/>
        </p:nvSpPr>
        <p:spPr>
          <a:xfrm>
            <a:off x="3877711" y="5067527"/>
            <a:ext cx="3749496" cy="5245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713232">
              <a:spcAft>
                <a:spcPts val="600"/>
              </a:spcAft>
            </a:pPr>
            <a:r>
              <a:rPr lang="en-US" sz="1404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S. salivarius, S. </a:t>
            </a:r>
            <a:r>
              <a:rPr lang="en-US" sz="1404" kern="1200" err="1">
                <a:solidFill>
                  <a:schemeClr val="tx1"/>
                </a:solidFill>
                <a:latin typeface="+mn-lt"/>
                <a:ea typeface="+mn-ea"/>
                <a:cs typeface="Calibri"/>
              </a:rPr>
              <a:t>anginosus</a:t>
            </a:r>
            <a:r>
              <a:rPr lang="en-US" sz="1404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, S. </a:t>
            </a:r>
            <a:r>
              <a:rPr lang="en-US" sz="1404" kern="1200" err="1">
                <a:solidFill>
                  <a:schemeClr val="tx1"/>
                </a:solidFill>
                <a:latin typeface="+mn-lt"/>
                <a:ea typeface="+mn-ea"/>
                <a:cs typeface="Calibri"/>
              </a:rPr>
              <a:t>dysgalactiae</a:t>
            </a:r>
            <a:r>
              <a:rPr lang="en-US" sz="1404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, E. faecium, S. pneumoniae, S. Pyogenes (GAS)</a:t>
            </a:r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E7B076-C039-9D1D-16A4-CCA81F3629D8}"/>
              </a:ext>
            </a:extLst>
          </p:cNvPr>
          <p:cNvSpPr txBox="1"/>
          <p:nvPr/>
        </p:nvSpPr>
        <p:spPr>
          <a:xfrm>
            <a:off x="8530228" y="5033172"/>
            <a:ext cx="819588" cy="3084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713232">
              <a:spcAft>
                <a:spcPts val="600"/>
              </a:spcAft>
            </a:pPr>
            <a:r>
              <a:rPr lang="en-US" sz="1404" kern="1200" err="1">
                <a:solidFill>
                  <a:schemeClr val="tx1"/>
                </a:solidFill>
                <a:latin typeface="+mn-lt"/>
                <a:ea typeface="+mn-ea"/>
                <a:cs typeface="Calibri"/>
              </a:rPr>
              <a:t>CoNS</a:t>
            </a:r>
            <a:endParaRPr lang="en-US" err="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576F34-F640-F377-805E-7A3D3F27B02A}"/>
              </a:ext>
            </a:extLst>
          </p:cNvPr>
          <p:cNvSpPr txBox="1"/>
          <p:nvPr/>
        </p:nvSpPr>
        <p:spPr>
          <a:xfrm>
            <a:off x="8098349" y="3992736"/>
            <a:ext cx="1069882" cy="3084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713232">
              <a:spcAft>
                <a:spcPts val="600"/>
              </a:spcAft>
            </a:pPr>
            <a:r>
              <a:rPr lang="en-US" sz="1404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S. aureus</a:t>
            </a:r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A86627-03C7-9735-EA45-34FA12BC7A6C}"/>
              </a:ext>
            </a:extLst>
          </p:cNvPr>
          <p:cNvSpPr txBox="1"/>
          <p:nvPr/>
        </p:nvSpPr>
        <p:spPr>
          <a:xfrm>
            <a:off x="6797803" y="3762072"/>
            <a:ext cx="927559" cy="3084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713232">
              <a:spcAft>
                <a:spcPts val="600"/>
              </a:spcAft>
            </a:pPr>
            <a:r>
              <a:rPr lang="en-US" sz="1404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E. faecalis</a:t>
            </a:r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B224CF-975D-B259-1944-8E6A8B6928F9}"/>
              </a:ext>
            </a:extLst>
          </p:cNvPr>
          <p:cNvSpPr txBox="1"/>
          <p:nvPr/>
        </p:nvSpPr>
        <p:spPr>
          <a:xfrm>
            <a:off x="6508248" y="4483508"/>
            <a:ext cx="736157" cy="3084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713232">
              <a:spcAft>
                <a:spcPts val="600"/>
              </a:spcAft>
            </a:pPr>
            <a:r>
              <a:rPr lang="en-US" sz="1404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S. mitis</a:t>
            </a:r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3C9527-8F52-036A-0099-F7832EC25838}"/>
              </a:ext>
            </a:extLst>
          </p:cNvPr>
          <p:cNvSpPr txBox="1"/>
          <p:nvPr/>
        </p:nvSpPr>
        <p:spPr>
          <a:xfrm>
            <a:off x="7818609" y="5862576"/>
            <a:ext cx="2674707" cy="3323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713232">
              <a:spcAft>
                <a:spcPts val="600"/>
              </a:spcAft>
            </a:pPr>
            <a:r>
              <a:rPr lang="en-US" sz="780" i="1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Rasmussen M et al, Clinical Microbiology and Infection. https://doi.org/10.1016/j.cmi.2023.08.027</a:t>
            </a:r>
            <a:endParaRPr lang="en-US" sz="1000" i="1"/>
          </a:p>
        </p:txBody>
      </p:sp>
    </p:spTree>
    <p:extLst>
      <p:ext uri="{BB962C8B-B14F-4D97-AF65-F5344CB8AC3E}">
        <p14:creationId xmlns:p14="http://schemas.microsoft.com/office/powerpoint/2010/main" val="39722262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FE7B9E-B8E9-6BCD-AED0-A42B2C1B8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5200">
                <a:ea typeface="Calibri Light"/>
                <a:cs typeface="Calibri Light"/>
              </a:rPr>
              <a:t>Risk Factors for Endocarditis</a:t>
            </a:r>
            <a:endParaRPr lang="en-US" sz="52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9F9F7E3-7743-BE31-52BA-EAED356759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449548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31379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9D21FD-7C71-5BDE-C327-03089CB49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>
                <a:ea typeface="Calibri Light"/>
                <a:cs typeface="Calibri Light"/>
              </a:rPr>
              <a:t>TTE vs TEE</a:t>
            </a:r>
            <a:endParaRPr lang="en-US" sz="5400"/>
          </a:p>
        </p:txBody>
      </p:sp>
      <p:grpSp>
        <p:nvGrpSpPr>
          <p:cNvPr id="26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7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24D2D-AB48-DA3B-E37F-B8DE44E41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ea typeface="Calibri"/>
                <a:cs typeface="Calibri"/>
              </a:rPr>
              <a:t>TTE: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>
                <a:ea typeface="Calibri"/>
                <a:cs typeface="Calibri"/>
              </a:rPr>
              <a:t>Sensitivity/Spec 70%/90%; Drops considerably for Prosthetic valves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>
                <a:ea typeface="Calibri"/>
                <a:cs typeface="Calibri"/>
              </a:rPr>
              <a:t>If TTE is negative but of Good quality, with a low Pre-Test probability of endocarditis, and no overt signs of endocarditis, Then No Need for a TEE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 sz="2000">
              <a:ea typeface="Calibri"/>
              <a:cs typeface="Calibri"/>
            </a:endParaRPr>
          </a:p>
          <a:p>
            <a:r>
              <a:rPr lang="en-US" sz="2000">
                <a:ea typeface="Calibri"/>
                <a:cs typeface="Calibri"/>
              </a:rPr>
              <a:t>TEE: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>
                <a:ea typeface="Calibri"/>
                <a:cs typeface="Calibri"/>
              </a:rPr>
              <a:t>Sensitivity for PVE and Intracardiac devices is 90%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>
                <a:ea typeface="Calibri"/>
                <a:cs typeface="Calibri"/>
              </a:rPr>
              <a:t>If TTE is negative, but there is a High Pretest probability of endocarditis, proceed to TEE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>
                <a:ea typeface="Calibri"/>
                <a:cs typeface="Calibri"/>
              </a:rPr>
              <a:t>If TEE is negative, but there remains a suspicion for endocarditis, then repeat the TEE in 5-7 days, or consider a PET scan.</a:t>
            </a:r>
          </a:p>
        </p:txBody>
      </p:sp>
    </p:spTree>
    <p:extLst>
      <p:ext uri="{BB962C8B-B14F-4D97-AF65-F5344CB8AC3E}">
        <p14:creationId xmlns:p14="http://schemas.microsoft.com/office/powerpoint/2010/main" val="37487028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6A8AF8-D30C-2434-D11F-9E61F9222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>
                <a:ea typeface="Calibri Light"/>
                <a:cs typeface="Calibri Light"/>
              </a:rPr>
              <a:t>Follow-up Blood Cultures</a:t>
            </a:r>
            <a:endParaRPr lang="en-US" sz="5400"/>
          </a:p>
        </p:txBody>
      </p:sp>
      <p:grpSp>
        <p:nvGrpSpPr>
          <p:cNvPr id="59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60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1BC5E240-C00C-346A-2E6E-F57BB199A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700">
                <a:ea typeface="Calibri"/>
                <a:cs typeface="Calibri"/>
              </a:rPr>
              <a:t>Advantages: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700">
                <a:ea typeface="Calibri"/>
                <a:cs typeface="Calibri"/>
              </a:rPr>
              <a:t>Pick up a case of endocarditis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700">
                <a:ea typeface="Calibri"/>
                <a:cs typeface="Calibri"/>
              </a:rPr>
              <a:t>Duration of Treatment may be based on clearance of bacteremia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700">
                <a:ea typeface="Calibri"/>
                <a:cs typeface="Calibri"/>
              </a:rPr>
              <a:t>Documentation of clearance of bacteremia</a:t>
            </a:r>
          </a:p>
          <a:p>
            <a:r>
              <a:rPr lang="en-US" sz="1700">
                <a:ea typeface="Calibri"/>
                <a:cs typeface="Calibri"/>
              </a:rPr>
              <a:t>Disadvantages: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700">
                <a:ea typeface="Calibri"/>
                <a:cs typeface="Calibri"/>
              </a:rPr>
              <a:t>Pick up more false positive contaminants</a:t>
            </a:r>
          </a:p>
          <a:p>
            <a:r>
              <a:rPr lang="en-US" sz="1700">
                <a:ea typeface="Calibri"/>
                <a:cs typeface="Calibri"/>
              </a:rPr>
              <a:t>Consider: high risk of persistence or endocarditis: S aureus, Candida, E faecalis</a:t>
            </a:r>
          </a:p>
          <a:p>
            <a:r>
              <a:rPr lang="en-US" sz="1700">
                <a:ea typeface="Calibri"/>
                <a:cs typeface="Calibri"/>
              </a:rPr>
              <a:t>Not needed: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700">
                <a:ea typeface="Calibri"/>
                <a:cs typeface="Calibri"/>
              </a:rPr>
              <a:t>Gram neg, Viridans strep, betahemolytic strep, pneumococcus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700">
                <a:ea typeface="Calibri"/>
                <a:cs typeface="Calibri"/>
              </a:rPr>
              <a:t>Most cases of pneumonia, pyelonephritis, SSTI, uncomplicated GI infections</a:t>
            </a:r>
          </a:p>
        </p:txBody>
      </p:sp>
    </p:spTree>
    <p:extLst>
      <p:ext uri="{BB962C8B-B14F-4D97-AF65-F5344CB8AC3E}">
        <p14:creationId xmlns:p14="http://schemas.microsoft.com/office/powerpoint/2010/main" val="112418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056">
            <a:extLst>
              <a:ext uri="{FF2B5EF4-FFF2-40B4-BE49-F238E27FC236}">
                <a16:creationId xmlns:a16="http://schemas.microsoft.com/office/drawing/2014/main" id="{16AC3602-3348-4F31-9E43-076B03514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69068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7BC012-145C-4CE9-BE7D-BEBF4287A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0580"/>
            <a:ext cx="9829800" cy="1089529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Bottles loaded onto automated monitoring system</a:t>
            </a:r>
          </a:p>
        </p:txBody>
      </p:sp>
      <p:sp>
        <p:nvSpPr>
          <p:cNvPr id="2059" name="Graphic 11">
            <a:extLst>
              <a:ext uri="{FF2B5EF4-FFF2-40B4-BE49-F238E27FC236}">
                <a16:creationId xmlns:a16="http://schemas.microsoft.com/office/drawing/2014/main" id="{394094B0-A6C9-44BE-9042-66EF0612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3882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61" name="Graphic 10">
            <a:extLst>
              <a:ext uri="{FF2B5EF4-FFF2-40B4-BE49-F238E27FC236}">
                <a16:creationId xmlns:a16="http://schemas.microsoft.com/office/drawing/2014/main" id="{64C2CA96-0B16-4AA7-B340-33044D238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2662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63" name="Graphic 12">
            <a:extLst>
              <a:ext uri="{FF2B5EF4-FFF2-40B4-BE49-F238E27FC236}">
                <a16:creationId xmlns:a16="http://schemas.microsoft.com/office/drawing/2014/main" id="{1D50D7A8-F1D5-4306-8A9B-DD7A73EB8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8342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050" name="DB71B6B4-3A6D-4CFC-86DE-56139A57CB96" descr="IMG_2444.jpg">
            <a:extLst>
              <a:ext uri="{FF2B5EF4-FFF2-40B4-BE49-F238E27FC236}">
                <a16:creationId xmlns:a16="http://schemas.microsoft.com/office/drawing/2014/main" id="{003CC7B8-9EBC-5BBA-1757-4B3B37D5F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219" y="2211233"/>
            <a:ext cx="1845898" cy="246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F861D71A-AA8B-4070-A4D9-0CF586522ABF" descr="IMG_2441.jpg">
            <a:extLst>
              <a:ext uri="{FF2B5EF4-FFF2-40B4-BE49-F238E27FC236}">
                <a16:creationId xmlns:a16="http://schemas.microsoft.com/office/drawing/2014/main" id="{0B02DDAB-B7C4-12C1-D2AA-79D34F0F6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43" y="2211234"/>
            <a:ext cx="2264949" cy="301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E1E12FC8-7DAF-4109-908F-AC7202C23C89" descr="IMG_2454.jpg">
            <a:extLst>
              <a:ext uri="{FF2B5EF4-FFF2-40B4-BE49-F238E27FC236}">
                <a16:creationId xmlns:a16="http://schemas.microsoft.com/office/drawing/2014/main" id="{6B7597CD-1BB0-342B-644C-F2B10B15B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951" y="2211234"/>
            <a:ext cx="2428829" cy="301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419351A9">
            <a:hlinkClick r:id="" action="ppaction://media"/>
            <a:extLst>
              <a:ext uri="{FF2B5EF4-FFF2-40B4-BE49-F238E27FC236}">
                <a16:creationId xmlns:a16="http://schemas.microsoft.com/office/drawing/2014/main" id="{75B71412-4121-A9FD-754F-5258B643E52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67252" y="2733912"/>
            <a:ext cx="1940032" cy="34430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66D3A8-F0B8-0B14-6449-B338CD02C5E3}"/>
              </a:ext>
            </a:extLst>
          </p:cNvPr>
          <p:cNvSpPr txBox="1"/>
          <p:nvPr/>
        </p:nvSpPr>
        <p:spPr>
          <a:xfrm>
            <a:off x="3467252" y="2320530"/>
            <a:ext cx="1940032" cy="31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2376">
              <a:spcAft>
                <a:spcPts val="600"/>
              </a:spcAft>
            </a:pPr>
            <a:r>
              <a:rPr lang="en-US" sz="142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Video - Loading Bottles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DB5D68-FA7A-A7C5-1A5A-80BEF3096092}"/>
              </a:ext>
            </a:extLst>
          </p:cNvPr>
          <p:cNvSpPr txBox="1"/>
          <p:nvPr/>
        </p:nvSpPr>
        <p:spPr>
          <a:xfrm>
            <a:off x="1600210" y="4769371"/>
            <a:ext cx="1733907" cy="53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2376">
              <a:spcAft>
                <a:spcPts val="600"/>
              </a:spcAft>
            </a:pPr>
            <a:r>
              <a:rPr lang="en-US" sz="142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Virtuo Blood Culture System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A8DCA8-EEEB-45DF-3341-40CC7898194C}"/>
              </a:ext>
            </a:extLst>
          </p:cNvPr>
          <p:cNvSpPr txBox="1"/>
          <p:nvPr/>
        </p:nvSpPr>
        <p:spPr>
          <a:xfrm>
            <a:off x="5874636" y="5283602"/>
            <a:ext cx="1733907" cy="53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2376">
              <a:spcAft>
                <a:spcPts val="600"/>
              </a:spcAft>
            </a:pPr>
            <a:r>
              <a:rPr lang="en-US" sz="142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Virtuo Blood Culture System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B3410C-FFE0-5814-B929-1D46AF50E095}"/>
              </a:ext>
            </a:extLst>
          </p:cNvPr>
          <p:cNvSpPr txBox="1"/>
          <p:nvPr/>
        </p:nvSpPr>
        <p:spPr>
          <a:xfrm>
            <a:off x="8274951" y="5399911"/>
            <a:ext cx="1733907" cy="31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2376">
              <a:spcAft>
                <a:spcPts val="600"/>
              </a:spcAft>
            </a:pPr>
            <a:r>
              <a:rPr lang="en-US" sz="142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Inside Virtuo Unit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0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0187CA-ECB3-1659-39E0-EB4FE0F88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3800">
                <a:ea typeface="Calibri Light"/>
                <a:cs typeface="Calibri Light"/>
              </a:rPr>
              <a:t>Are Follow-up Blood cultures needed for Gram Negative Bacteremia?</a:t>
            </a:r>
            <a:endParaRPr lang="en-US" sz="38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2D695-4037-F685-1A69-0657DDE58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>
                <a:ea typeface="Calibri"/>
                <a:cs typeface="Calibri"/>
              </a:rPr>
              <a:t>Generally, NO</a:t>
            </a:r>
          </a:p>
          <a:p>
            <a:r>
              <a:rPr lang="en-US" sz="2400">
                <a:ea typeface="Calibri"/>
                <a:cs typeface="Calibri"/>
              </a:rPr>
              <a:t>Would consider in High Risk situations: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Calibri"/>
                <a:cs typeface="Calibri"/>
              </a:rPr>
              <a:t>Endocarditis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Calibri"/>
                <a:cs typeface="Calibri"/>
              </a:rPr>
              <a:t>Endovascular infections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Calibri"/>
                <a:cs typeface="Calibri"/>
              </a:rPr>
              <a:t>Vertebral osteo or Epidural Abscesses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Calibri"/>
                <a:cs typeface="Calibri"/>
              </a:rPr>
              <a:t>High grade bacteremia with inadequate source control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Calibri"/>
                <a:cs typeface="Calibri"/>
              </a:rPr>
              <a:t>Bacteremia involving MDRO Gram Negative</a:t>
            </a:r>
          </a:p>
        </p:txBody>
      </p:sp>
    </p:spTree>
    <p:extLst>
      <p:ext uri="{BB962C8B-B14F-4D97-AF65-F5344CB8AC3E}">
        <p14:creationId xmlns:p14="http://schemas.microsoft.com/office/powerpoint/2010/main" val="13581538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1B4AFC-8F9F-3CA0-534F-D7EFC97C9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1800">
                <a:ea typeface="Calibri Light"/>
                <a:cs typeface="Calibri Light"/>
              </a:rPr>
              <a:t>A 36y WM presents with a large skin boil. He has fever and leucocytosis. The boil is lanced and he is started on IV Vancomycin. Blood culture grows MRSA within 12 hours. After 3 days, he has defervesced, but his repeat blood culture is still growing MRSA</a:t>
            </a:r>
            <a:endParaRPr lang="en-US" sz="18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88728-BA23-A5BD-36AF-3DAF56BB4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>
                <a:ea typeface="Calibri"/>
                <a:cs typeface="Calibri"/>
              </a:rPr>
              <a:t>Is the bacteremia real?</a:t>
            </a:r>
          </a:p>
          <a:p>
            <a:r>
              <a:rPr lang="en-US" sz="2400">
                <a:ea typeface="Calibri"/>
                <a:cs typeface="Calibri"/>
              </a:rPr>
              <a:t>Is this an Uncomplicated bacteremia?</a:t>
            </a:r>
          </a:p>
          <a:p>
            <a:r>
              <a:rPr lang="en-US" sz="2400">
                <a:ea typeface="Calibri"/>
                <a:cs typeface="Calibri"/>
              </a:rPr>
              <a:t>Should he undergo an ECHO?</a:t>
            </a:r>
          </a:p>
          <a:p>
            <a:r>
              <a:rPr lang="en-US" sz="2400">
                <a:ea typeface="Calibri"/>
                <a:cs typeface="Calibri"/>
              </a:rPr>
              <a:t>How long should he be treated?</a:t>
            </a:r>
          </a:p>
          <a:p>
            <a:r>
              <a:rPr lang="en-US" sz="2400">
                <a:ea typeface="Calibri"/>
                <a:cs typeface="Calibri"/>
              </a:rPr>
              <a:t>Should we change vancomycin?</a:t>
            </a:r>
          </a:p>
          <a:p>
            <a:r>
              <a:rPr lang="en-US" sz="2400">
                <a:ea typeface="Calibri"/>
                <a:cs typeface="Calibri"/>
              </a:rPr>
              <a:t>Can we switch to oral antibiotics?</a:t>
            </a:r>
          </a:p>
          <a:p>
            <a:endParaRPr lang="en-US" sz="2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60451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DE8BBF-6D08-9C2A-8C8C-F49163F62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2200">
                <a:ea typeface="Calibri Light"/>
                <a:cs typeface="Calibri Light"/>
              </a:rPr>
              <a:t>A 25y woman presents with pyelonephritis. Blood and urine culture grow Vancomycin Resistant E faecium. She is started on IV Daptomycin and rapidly defervesces with improvement in inflammatory markers.</a:t>
            </a:r>
            <a:endParaRPr lang="en-US" sz="22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A3FF6-C5A2-0C01-4DCA-FECDF28C7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>
                <a:ea typeface="Calibri"/>
                <a:cs typeface="Calibri"/>
              </a:rPr>
              <a:t>How long should she be treated?</a:t>
            </a:r>
          </a:p>
          <a:p>
            <a:r>
              <a:rPr lang="en-US" sz="2400">
                <a:ea typeface="Calibri"/>
                <a:cs typeface="Calibri"/>
              </a:rPr>
              <a:t>Does she need an ECHO?</a:t>
            </a:r>
          </a:p>
          <a:p>
            <a:r>
              <a:rPr lang="en-US" sz="2400">
                <a:ea typeface="Calibri"/>
                <a:cs typeface="Calibri"/>
              </a:rPr>
              <a:t>Does she need followup blood cultures?</a:t>
            </a:r>
          </a:p>
          <a:p>
            <a:r>
              <a:rPr lang="en-US" sz="2400">
                <a:ea typeface="Calibri"/>
                <a:cs typeface="Calibri"/>
              </a:rPr>
              <a:t>Can we switch to oral antibiotics?</a:t>
            </a:r>
          </a:p>
        </p:txBody>
      </p:sp>
    </p:spTree>
    <p:extLst>
      <p:ext uri="{BB962C8B-B14F-4D97-AF65-F5344CB8AC3E}">
        <p14:creationId xmlns:p14="http://schemas.microsoft.com/office/powerpoint/2010/main" val="6558999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6FF47F-4F82-45E6-02D4-9B7E7AE9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2600">
                <a:ea typeface="Calibri Light"/>
                <a:cs typeface="Calibri Light"/>
              </a:rPr>
              <a:t>A 62y man presents with acute cholecystitis. Blood culture grows E coli. He undergoes a laparoscopic cholecystectomy. No necrosis or perforation was noted. He is started on IV Rocephin </a:t>
            </a:r>
            <a:endParaRPr lang="en-US" sz="26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DFFB2-BB2B-D071-0EFA-BA6BF50A7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>
                <a:ea typeface="Calibri"/>
                <a:cs typeface="Calibri"/>
              </a:rPr>
              <a:t>How long does he need to be treated?</a:t>
            </a:r>
          </a:p>
          <a:p>
            <a:r>
              <a:rPr lang="en-US" sz="2400">
                <a:ea typeface="Calibri"/>
                <a:cs typeface="Calibri"/>
              </a:rPr>
              <a:t>Does he need an ECHO?</a:t>
            </a:r>
          </a:p>
          <a:p>
            <a:r>
              <a:rPr lang="en-US" sz="2400">
                <a:ea typeface="Calibri"/>
                <a:cs typeface="Calibri"/>
              </a:rPr>
              <a:t>Can he be switched to oral antibiotics? When?</a:t>
            </a:r>
          </a:p>
          <a:p>
            <a:r>
              <a:rPr lang="en-US" sz="2400">
                <a:ea typeface="Calibri"/>
                <a:cs typeface="Calibri"/>
              </a:rPr>
              <a:t>Does he need followup blood culture to document clearance?</a:t>
            </a:r>
          </a:p>
        </p:txBody>
      </p:sp>
    </p:spTree>
    <p:extLst>
      <p:ext uri="{BB962C8B-B14F-4D97-AF65-F5344CB8AC3E}">
        <p14:creationId xmlns:p14="http://schemas.microsoft.com/office/powerpoint/2010/main" val="9202614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898047-D57A-2D68-2BD5-EF638CEEC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1800">
                <a:ea typeface="Calibri Light"/>
                <a:cs typeface="Calibri Light"/>
              </a:rPr>
              <a:t>A elderly W with dementia is sent from her Nursing Home due to lethargy. She is afebrile, normal WBC, and is noted to have a cystitis. She responds to IV fluids and oral antibiotics. She is ready for dischage but you are notified that her blood culture drawn in the ER 2 days ago is now growing S. hominis in 2 of 2 sets. What should you do?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B7891-744F-F94C-8669-38E18002B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>
                <a:ea typeface="Calibri"/>
                <a:cs typeface="Calibri"/>
              </a:rPr>
              <a:t>Hold discharge, repeat blood culture and begin vancomycin?</a:t>
            </a:r>
          </a:p>
          <a:p>
            <a:r>
              <a:rPr lang="en-US" sz="2400">
                <a:ea typeface="Calibri"/>
                <a:cs typeface="Calibri"/>
              </a:rPr>
              <a:t>Order an ECHO?</a:t>
            </a:r>
          </a:p>
          <a:p>
            <a:r>
              <a:rPr lang="en-US" sz="2400">
                <a:ea typeface="Calibri"/>
                <a:cs typeface="Calibri"/>
              </a:rPr>
              <a:t>Discharge back to Nursing Home? No further action?</a:t>
            </a:r>
          </a:p>
          <a:p>
            <a:r>
              <a:rPr lang="en-US" sz="2400">
                <a:ea typeface="Calibri"/>
                <a:cs typeface="Calibri"/>
              </a:rPr>
              <a:t>Call ID?</a:t>
            </a:r>
          </a:p>
          <a:p>
            <a:endParaRPr lang="en-US" sz="2400">
              <a:ea typeface="Calibri"/>
              <a:cs typeface="Calibri"/>
            </a:endParaRPr>
          </a:p>
          <a:p>
            <a:endParaRPr lang="en-US" sz="2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612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67531-B02F-8074-91DB-6D746A0E3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294" y="295687"/>
            <a:ext cx="3561956" cy="1239809"/>
          </a:xfrm>
        </p:spPr>
        <p:txBody>
          <a:bodyPr anchor="b">
            <a:normAutofit fontScale="90000"/>
          </a:bodyPr>
          <a:lstStyle/>
          <a:p>
            <a:r>
              <a:rPr lang="en-US" sz="3200" dirty="0"/>
              <a:t>Bottles loaded onto automated monitoring system</a:t>
            </a:r>
          </a:p>
        </p:txBody>
      </p:sp>
      <p:graphicFrame>
        <p:nvGraphicFramePr>
          <p:cNvPr id="1028" name="Content Placeholder 2">
            <a:extLst>
              <a:ext uri="{FF2B5EF4-FFF2-40B4-BE49-F238E27FC236}">
                <a16:creationId xmlns:a16="http://schemas.microsoft.com/office/drawing/2014/main" id="{DFB3786F-8D80-13A4-EA94-0219D240194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3293" y="1705083"/>
          <a:ext cx="3666731" cy="4590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6304937-8B28-16FF-AC17-149F5769E87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82" r="29009" b="2"/>
          <a:stretch/>
        </p:blipFill>
        <p:spPr>
          <a:xfrm>
            <a:off x="4712724" y="683131"/>
            <a:ext cx="3116650" cy="27690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5BBE84-FC94-94C4-6C6C-E416F09A1F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8928" y="4019786"/>
            <a:ext cx="3393050" cy="23374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0EAB4A-0424-A1E6-BE46-A700C25180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16751" y="827626"/>
            <a:ext cx="1957890" cy="23949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E55AE8-F8BA-0A72-C1D0-B1E243DB64FE}"/>
              </a:ext>
            </a:extLst>
          </p:cNvPr>
          <p:cNvSpPr txBox="1"/>
          <p:nvPr/>
        </p:nvSpPr>
        <p:spPr>
          <a:xfrm>
            <a:off x="5094711" y="250970"/>
            <a:ext cx="2352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Negative bottle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4226D2-F3EC-559B-D2E2-E7743CF0961D}"/>
              </a:ext>
            </a:extLst>
          </p:cNvPr>
          <p:cNvSpPr txBox="1"/>
          <p:nvPr/>
        </p:nvSpPr>
        <p:spPr>
          <a:xfrm>
            <a:off x="6622743" y="3639351"/>
            <a:ext cx="3207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Positive bottle and graph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048FF4-321D-1E7F-EED3-BC4349AE33B4}"/>
              </a:ext>
            </a:extLst>
          </p:cNvPr>
          <p:cNvSpPr txBox="1"/>
          <p:nvPr/>
        </p:nvSpPr>
        <p:spPr>
          <a:xfrm>
            <a:off x="9125902" y="112470"/>
            <a:ext cx="2352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 of bottle taken by instrument</a:t>
            </a:r>
          </a:p>
        </p:txBody>
      </p:sp>
      <p:pic>
        <p:nvPicPr>
          <p:cNvPr id="1026" name="CBDE3677-A315-48EE-956C-840113C8EEE8" descr="IMG_2442.jpg">
            <a:extLst>
              <a:ext uri="{FF2B5EF4-FFF2-40B4-BE49-F238E27FC236}">
                <a16:creationId xmlns:a16="http://schemas.microsoft.com/office/drawing/2014/main" id="{59CA8285-5562-9050-8FC4-14E6E8A66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902" y="3899938"/>
            <a:ext cx="2267357" cy="257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8D1E6D6-5636-E53C-8094-9F2036AAFFD0}"/>
              </a:ext>
            </a:extLst>
          </p:cNvPr>
          <p:cNvCxnSpPr>
            <a:cxnSpLocks/>
          </p:cNvCxnSpPr>
          <p:nvPr/>
        </p:nvCxnSpPr>
        <p:spPr>
          <a:xfrm>
            <a:off x="8233742" y="4044069"/>
            <a:ext cx="1886802" cy="1486719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082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59C9715-EFF7-90E5-7454-0D4215BAB59E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84300"/>
            <a:ext cx="1501775" cy="2017713"/>
          </a:xfrm>
          <a:prstGeom prst="rect">
            <a:avLst/>
          </a:prstGeom>
        </p:spPr>
      </p:pic>
      <p:pic>
        <p:nvPicPr>
          <p:cNvPr id="3085" name="F18E29F4-6229-4DF2-BA93-9E104B500450" descr="IMG_2460.jpg">
            <a:extLst>
              <a:ext uri="{FF2B5EF4-FFF2-40B4-BE49-F238E27FC236}">
                <a16:creationId xmlns:a16="http://schemas.microsoft.com/office/drawing/2014/main" id="{593AA7B7-444F-B9E5-56F7-37B4353BF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451225"/>
            <a:ext cx="1501775" cy="20177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2F7710-2AE6-5AE7-D096-E0FF34D9C920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1384300"/>
            <a:ext cx="1939925" cy="2598738"/>
          </a:xfrm>
          <a:prstGeom prst="rect">
            <a:avLst/>
          </a:prstGeom>
        </p:spPr>
      </p:pic>
      <p:pic>
        <p:nvPicPr>
          <p:cNvPr id="3087" name="Picture 15" descr="Gram Staining Rules">
            <a:extLst>
              <a:ext uri="{FF2B5EF4-FFF2-40B4-BE49-F238E27FC236}">
                <a16:creationId xmlns:a16="http://schemas.microsoft.com/office/drawing/2014/main" id="{FC04F9AF-24B5-1BC2-E231-3B7DBFC96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4032250"/>
            <a:ext cx="1939925" cy="14351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1B26FC-8934-FC0A-B1DE-7BF0DBEFF93A}"/>
              </a:ext>
            </a:extLst>
          </p:cNvPr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13" y="1384300"/>
            <a:ext cx="2020888" cy="2708275"/>
          </a:xfrm>
          <a:prstGeom prst="rect">
            <a:avLst/>
          </a:prstGeom>
        </p:spPr>
      </p:pic>
      <p:pic>
        <p:nvPicPr>
          <p:cNvPr id="3089" name="Picture 17" descr="Gram positive Bacteria found in Indoor Environments">
            <a:extLst>
              <a:ext uri="{FF2B5EF4-FFF2-40B4-BE49-F238E27FC236}">
                <a16:creationId xmlns:a16="http://schemas.microsoft.com/office/drawing/2014/main" id="{0F1D1884-3CDC-1E1C-7905-2A96D71DC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13" y="4141788"/>
            <a:ext cx="2020888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E4A2357D-D3CD-4EB4-9448-BA4827226B72" descr="IMG_2458.jpg">
            <a:extLst>
              <a:ext uri="{FF2B5EF4-FFF2-40B4-BE49-F238E27FC236}">
                <a16:creationId xmlns:a16="http://schemas.microsoft.com/office/drawing/2014/main" id="{8F2B5551-2179-CCBD-ED9B-FCB9C474A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413" y="1384300"/>
            <a:ext cx="1574800" cy="21129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9" descr="Gram Staining Rules">
            <a:extLst>
              <a:ext uri="{FF2B5EF4-FFF2-40B4-BE49-F238E27FC236}">
                <a16:creationId xmlns:a16="http://schemas.microsoft.com/office/drawing/2014/main" id="{C289A4B0-82DB-A15F-BFF1-D1380F040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413" y="3546475"/>
            <a:ext cx="1574800" cy="9715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Neisseria gonorrhoeae - Microbiology - Medbullets Step 1">
            <a:extLst>
              <a:ext uri="{FF2B5EF4-FFF2-40B4-BE49-F238E27FC236}">
                <a16:creationId xmlns:a16="http://schemas.microsoft.com/office/drawing/2014/main" id="{5C5E04A8-0F87-9842-DF65-72509F25B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413" y="4568825"/>
            <a:ext cx="1574800" cy="9001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A776F1-B255-626A-65E6-EB591634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What’s in the Positive Bottle?</a:t>
            </a:r>
            <a:b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Microscopic Evaluation</a:t>
            </a:r>
          </a:p>
        </p:txBody>
      </p:sp>
    </p:spTree>
    <p:extLst>
      <p:ext uri="{BB962C8B-B14F-4D97-AF65-F5344CB8AC3E}">
        <p14:creationId xmlns:p14="http://schemas.microsoft.com/office/powerpoint/2010/main" val="2415713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C164D-158E-B3F9-6D4F-B00C41E61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7254" y="525439"/>
            <a:ext cx="3336545" cy="16576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What’s in the Bottle?  Rapid Molecular Identification (</a:t>
            </a:r>
            <a:r>
              <a:rPr lang="en-US" sz="1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Verigene</a:t>
            </a:r>
            <a:r>
              <a:rPr lang="en-US" sz="1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  <a:br>
              <a:rPr lang="en-US" sz="1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400" kern="1200" dirty="0">
                <a:solidFill>
                  <a:schemeClr val="bg1"/>
                </a:solidFill>
                <a:highlight>
                  <a:srgbClr val="800080"/>
                </a:highlight>
                <a:latin typeface="+mj-lt"/>
                <a:ea typeface="+mj-ea"/>
                <a:cs typeface="+mj-cs"/>
              </a:rPr>
              <a:t>Gram Positive Cocci </a:t>
            </a:r>
            <a:br>
              <a:rPr lang="en-US" sz="1400" kern="1200" dirty="0">
                <a:solidFill>
                  <a:schemeClr val="bg1"/>
                </a:solidFill>
                <a:highlight>
                  <a:srgbClr val="800080"/>
                </a:highlight>
                <a:latin typeface="+mj-lt"/>
                <a:ea typeface="+mj-ea"/>
                <a:cs typeface="+mj-cs"/>
              </a:rPr>
            </a:br>
            <a:r>
              <a:rPr lang="en-US" sz="1400" kern="1200" dirty="0">
                <a:solidFill>
                  <a:schemeClr val="bg1"/>
                </a:solidFill>
                <a:highlight>
                  <a:srgbClr val="800080"/>
                </a:highlight>
                <a:latin typeface="+mj-lt"/>
                <a:ea typeface="+mj-ea"/>
                <a:cs typeface="+mj-cs"/>
              </a:rPr>
              <a:t>12 targets + </a:t>
            </a:r>
            <a:r>
              <a:rPr lang="en-US" sz="1400" kern="1200" dirty="0" err="1">
                <a:solidFill>
                  <a:schemeClr val="bg1"/>
                </a:solidFill>
                <a:highlight>
                  <a:srgbClr val="800080"/>
                </a:highlight>
                <a:latin typeface="+mj-lt"/>
                <a:ea typeface="+mj-ea"/>
                <a:cs typeface="+mj-cs"/>
              </a:rPr>
              <a:t>mecA</a:t>
            </a:r>
            <a:r>
              <a:rPr lang="en-US" sz="1400" kern="1200" dirty="0">
                <a:solidFill>
                  <a:schemeClr val="bg1"/>
                </a:solidFill>
                <a:highlight>
                  <a:srgbClr val="800080"/>
                </a:highlight>
                <a:latin typeface="+mj-lt"/>
                <a:ea typeface="+mj-ea"/>
                <a:cs typeface="+mj-cs"/>
              </a:rPr>
              <a:t>, </a:t>
            </a:r>
            <a:r>
              <a:rPr lang="en-US" sz="1400" kern="1200" dirty="0" err="1">
                <a:solidFill>
                  <a:schemeClr val="bg1"/>
                </a:solidFill>
                <a:highlight>
                  <a:srgbClr val="800080"/>
                </a:highlight>
                <a:latin typeface="+mj-lt"/>
                <a:ea typeface="+mj-ea"/>
                <a:cs typeface="+mj-cs"/>
              </a:rPr>
              <a:t>vanAB</a:t>
            </a:r>
            <a:br>
              <a:rPr lang="en-US" sz="1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400" kern="1200" dirty="0">
                <a:solidFill>
                  <a:schemeClr val="bg1"/>
                </a:solidFill>
                <a:highlight>
                  <a:srgbClr val="FF00FF"/>
                </a:highlight>
                <a:latin typeface="+mj-lt"/>
                <a:ea typeface="+mj-ea"/>
                <a:cs typeface="+mj-cs"/>
              </a:rPr>
              <a:t>Gram Negative Rods </a:t>
            </a:r>
            <a:br>
              <a:rPr lang="en-US" sz="1400" kern="1200" dirty="0">
                <a:solidFill>
                  <a:schemeClr val="bg1"/>
                </a:solidFill>
                <a:highlight>
                  <a:srgbClr val="FF00FF"/>
                </a:highlight>
                <a:latin typeface="+mj-lt"/>
                <a:ea typeface="+mj-ea"/>
                <a:cs typeface="+mj-cs"/>
              </a:rPr>
            </a:br>
            <a:r>
              <a:rPr lang="en-US" sz="1400" kern="1200" dirty="0">
                <a:solidFill>
                  <a:schemeClr val="bg1"/>
                </a:solidFill>
                <a:highlight>
                  <a:srgbClr val="FF00FF"/>
                </a:highlight>
                <a:latin typeface="+mj-lt"/>
                <a:ea typeface="+mj-ea"/>
                <a:cs typeface="+mj-cs"/>
              </a:rPr>
              <a:t>8 targets + CTXM and </a:t>
            </a:r>
            <a:r>
              <a:rPr lang="en-US" sz="1400" kern="1200" dirty="0" err="1">
                <a:solidFill>
                  <a:schemeClr val="bg1"/>
                </a:solidFill>
                <a:highlight>
                  <a:srgbClr val="FF00FF"/>
                </a:highlight>
                <a:latin typeface="+mj-lt"/>
                <a:ea typeface="+mj-ea"/>
                <a:cs typeface="+mj-cs"/>
              </a:rPr>
              <a:t>carbapenemases</a:t>
            </a:r>
            <a:endParaRPr lang="en-US" sz="1400" kern="1200" dirty="0">
              <a:solidFill>
                <a:schemeClr val="bg1"/>
              </a:solidFill>
              <a:highlight>
                <a:srgbClr val="FF00FF"/>
              </a:highlight>
              <a:latin typeface="+mj-lt"/>
              <a:ea typeface="+mj-ea"/>
              <a:cs typeface="+mj-cs"/>
            </a:endParaRPr>
          </a:p>
        </p:txBody>
      </p:sp>
      <p:pic>
        <p:nvPicPr>
          <p:cNvPr id="4099" name="B44D1560-5665-4C58-AA9D-9B56B10C7375" descr="IMG_2498.jpg">
            <a:extLst>
              <a:ext uri="{FF2B5EF4-FFF2-40B4-BE49-F238E27FC236}">
                <a16:creationId xmlns:a16="http://schemas.microsoft.com/office/drawing/2014/main" id="{01811103-51D3-1533-2CDF-DA263906E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8344" y="375320"/>
            <a:ext cx="2886493" cy="384865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CBB07634-1012-4C1A-A489-6C3536EC0504" descr="IMG_2499.jpg">
            <a:extLst>
              <a:ext uri="{FF2B5EF4-FFF2-40B4-BE49-F238E27FC236}">
                <a16:creationId xmlns:a16="http://schemas.microsoft.com/office/drawing/2014/main" id="{1947D47B-078F-E797-3D8A-C3B08D56C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8908" y="375320"/>
            <a:ext cx="1243209" cy="16576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292DF46E-52A2-4BF3-820D-BCCF3FEB8D14" descr="IMG_2462.jpg">
            <a:extLst>
              <a:ext uri="{FF2B5EF4-FFF2-40B4-BE49-F238E27FC236}">
                <a16:creationId xmlns:a16="http://schemas.microsoft.com/office/drawing/2014/main" id="{89424B46-84FE-C7AD-50FC-5D051D316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2032" y="2424609"/>
            <a:ext cx="1349525" cy="179936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2C0923-1939-8EC4-2AF1-415BAB88BF65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079" y="4911833"/>
            <a:ext cx="1086014" cy="14480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F17BCA-E705-137E-23AA-B8996B8E281E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2751" y="4911833"/>
            <a:ext cx="1086018" cy="14480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FEE5C7-A442-4CFA-F22A-769400198B9F}"/>
              </a:ext>
            </a:extLst>
          </p:cNvPr>
          <p:cNvPicPr>
            <a:picLocks noChangeAspect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1370" y="4912224"/>
            <a:ext cx="1085721" cy="14476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0B4F25-2DF9-205F-97E4-FD2719BF5EBA}"/>
              </a:ext>
            </a:extLst>
          </p:cNvPr>
          <p:cNvSpPr txBox="1"/>
          <p:nvPr/>
        </p:nvSpPr>
        <p:spPr>
          <a:xfrm>
            <a:off x="8017254" y="2274491"/>
            <a:ext cx="3336546" cy="3902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Uses gold nanoparticles for hybridization of bacterial target DNA  (no amplication)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Place all required reagents on board with 350-700 µl of sample from bottle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Instrument will take 2-2.5 hours to process (TAT 4 hours from positive bottle alert)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The array chip located on the reaction slide is placed into a reader to evaluate the final result.</a:t>
            </a:r>
          </a:p>
        </p:txBody>
      </p:sp>
      <p:cxnSp>
        <p:nvCxnSpPr>
          <p:cNvPr id="4120" name="Straight Connector 4104">
            <a:extLst>
              <a:ext uri="{FF2B5EF4-FFF2-40B4-BE49-F238E27FC236}">
                <a16:creationId xmlns:a16="http://schemas.microsoft.com/office/drawing/2014/main" id="{822A5670-0F7B-4199-AEAB-33FBA9CEA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-1"/>
            <a:ext cx="0" cy="6858001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1" name="Straight Connector 4106">
            <a:extLst>
              <a:ext uri="{FF2B5EF4-FFF2-40B4-BE49-F238E27FC236}">
                <a16:creationId xmlns:a16="http://schemas.microsoft.com/office/drawing/2014/main" id="{8BB1744D-A7DF-4B65-B6E3-DCF12BB2D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2228770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2" name="Straight Connector 4108">
            <a:extLst>
              <a:ext uri="{FF2B5EF4-FFF2-40B4-BE49-F238E27FC236}">
                <a16:creationId xmlns:a16="http://schemas.microsoft.com/office/drawing/2014/main" id="{882DD753-EA38-4E86-91FB-05041A44A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67905"/>
            <a:ext cx="7530662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3" name="Straight Connector 4110">
            <a:extLst>
              <a:ext uri="{FF2B5EF4-FFF2-40B4-BE49-F238E27FC236}">
                <a16:creationId xmlns:a16="http://schemas.microsoft.com/office/drawing/2014/main" id="{6DA63E78-7704-45EF-B5D3-EADDF5D82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218591" y="5706812"/>
            <a:ext cx="2286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02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7" name="Rectangle 5136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E05D9AE3-5570-44E1-B335-999ACC4460D3" descr="IMG_2464.jpg">
            <a:extLst>
              <a:ext uri="{FF2B5EF4-FFF2-40B4-BE49-F238E27FC236}">
                <a16:creationId xmlns:a16="http://schemas.microsoft.com/office/drawing/2014/main" id="{1F2FC128-5E26-410F-5CA2-87DFC37E8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1844675"/>
            <a:ext cx="3321050" cy="44497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BIOL 230 Lab Manual: Proteus mirabilis on MacConkey Agar">
            <a:extLst>
              <a:ext uri="{FF2B5EF4-FFF2-40B4-BE49-F238E27FC236}">
                <a16:creationId xmlns:a16="http://schemas.microsoft.com/office/drawing/2014/main" id="{0AE7ABB4-8F34-A0EB-F5D4-C9E7E1A29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3" y="1844675"/>
            <a:ext cx="2592388" cy="24526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Escherichia coli: An Overview of Main Characteristics | IntechOpen">
            <a:extLst>
              <a:ext uri="{FF2B5EF4-FFF2-40B4-BE49-F238E27FC236}">
                <a16:creationId xmlns:a16="http://schemas.microsoft.com/office/drawing/2014/main" id="{57D2FC2A-C67F-005F-EE41-D534111B2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1844675"/>
            <a:ext cx="2967038" cy="24526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taphylococcus aureus on blood agar with beta hemolytic colony - YouTube">
            <a:extLst>
              <a:ext uri="{FF2B5EF4-FFF2-40B4-BE49-F238E27FC236}">
                <a16:creationId xmlns:a16="http://schemas.microsoft.com/office/drawing/2014/main" id="{1AB20775-8864-0FA3-FA5A-643F94807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3" y="4359275"/>
            <a:ext cx="3486150" cy="19351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Microbe Notes - Staphylococcus aureus on Blood agar. Photo By: Ngoc Dung Le  from Netherlands. | Facebook">
            <a:extLst>
              <a:ext uri="{FF2B5EF4-FFF2-40B4-BE49-F238E27FC236}">
                <a16:creationId xmlns:a16="http://schemas.microsoft.com/office/drawing/2014/main" id="{A55CB123-E79B-31B7-2583-206A694A8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4359275"/>
            <a:ext cx="2071688" cy="19351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7477F2-7543-5FDF-5BD0-BE0DE6E65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What’s in the Bottle?  Culture </a:t>
            </a:r>
            <a:b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Plates evaluated at 18 hours</a:t>
            </a:r>
          </a:p>
        </p:txBody>
      </p:sp>
    </p:spTree>
    <p:extLst>
      <p:ext uri="{BB962C8B-B14F-4D97-AF65-F5344CB8AC3E}">
        <p14:creationId xmlns:p14="http://schemas.microsoft.com/office/powerpoint/2010/main" val="4089485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3" name="Rectangle 6152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EA3FA8-4517-57B3-0C60-5714C8296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sz="3400"/>
              <a:t>What’s in the Bottle?  Identification from Culture– Vitek MS Maldi-TOF</a:t>
            </a:r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57" name="Rectangle 6156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6" name="4FA73C04-CE26-4E9C-BD5D-C0610DE63F07" descr="IMG_2486.jpg">
            <a:extLst>
              <a:ext uri="{FF2B5EF4-FFF2-40B4-BE49-F238E27FC236}">
                <a16:creationId xmlns:a16="http://schemas.microsoft.com/office/drawing/2014/main" id="{9393350C-E35B-F1AD-8E96-17838A278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121" y="2411449"/>
            <a:ext cx="1941375" cy="258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614E6811-4B60-4995-9492-ADE7D991FE9C" descr="IMG_2487.jpg">
            <a:extLst>
              <a:ext uri="{FF2B5EF4-FFF2-40B4-BE49-F238E27FC236}">
                <a16:creationId xmlns:a16="http://schemas.microsoft.com/office/drawing/2014/main" id="{CBB2EF6D-6890-AB0D-390A-B50DFCE31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449" y="1737360"/>
            <a:ext cx="1637957" cy="218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FA4D9444-4408-4889-B08B-8BD8B2617627" descr="IMG_2491.jpg">
            <a:extLst>
              <a:ext uri="{FF2B5EF4-FFF2-40B4-BE49-F238E27FC236}">
                <a16:creationId xmlns:a16="http://schemas.microsoft.com/office/drawing/2014/main" id="{1D23F428-6E82-FB5B-3C3E-FFC8A3E64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211" y="1881569"/>
            <a:ext cx="3323210" cy="249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DB7088E3">
            <a:hlinkClick r:id="" action="ppaction://media"/>
            <a:extLst>
              <a:ext uri="{FF2B5EF4-FFF2-40B4-BE49-F238E27FC236}">
                <a16:creationId xmlns:a16="http://schemas.microsoft.com/office/drawing/2014/main" id="{09240D2A-246E-2274-239B-DD1BD34B80E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797769" y="4132168"/>
            <a:ext cx="3435370" cy="19357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498DC2-E3C4-DF7C-D4F9-D2DA8FF38D68}"/>
              </a:ext>
            </a:extLst>
          </p:cNvPr>
          <p:cNvSpPr txBox="1"/>
          <p:nvPr/>
        </p:nvSpPr>
        <p:spPr>
          <a:xfrm>
            <a:off x="7407211" y="5719230"/>
            <a:ext cx="2654288" cy="31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2376">
              <a:spcAft>
                <a:spcPts val="600"/>
              </a:spcAft>
            </a:pPr>
            <a:r>
              <a:rPr lang="en-US" sz="1422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Maldi</a:t>
            </a:r>
            <a:r>
              <a:rPr lang="en-US" sz="142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-TOF video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050ECF-3659-152F-91AE-A1D1CC435CA4}"/>
              </a:ext>
            </a:extLst>
          </p:cNvPr>
          <p:cNvSpPr txBox="1"/>
          <p:nvPr/>
        </p:nvSpPr>
        <p:spPr>
          <a:xfrm>
            <a:off x="7946048" y="4440614"/>
            <a:ext cx="2654288" cy="31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2376">
              <a:spcAft>
                <a:spcPts val="600"/>
              </a:spcAft>
            </a:pPr>
            <a:r>
              <a:rPr lang="en-US" sz="1422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Maldi</a:t>
            </a:r>
            <a:r>
              <a:rPr lang="en-US" sz="142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-TOF Spectra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299CC0-4B72-4710-00A3-65FE8B916D8A}"/>
              </a:ext>
            </a:extLst>
          </p:cNvPr>
          <p:cNvSpPr txBox="1"/>
          <p:nvPr/>
        </p:nvSpPr>
        <p:spPr>
          <a:xfrm>
            <a:off x="1452434" y="5100019"/>
            <a:ext cx="2083113" cy="1340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2376">
              <a:spcAft>
                <a:spcPts val="600"/>
              </a:spcAft>
            </a:pPr>
            <a:r>
              <a:rPr lang="en-US" sz="142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 same day as initial plate read in most cases</a:t>
            </a:r>
          </a:p>
          <a:p>
            <a:pPr defTabSz="722376">
              <a:spcAft>
                <a:spcPts val="600"/>
              </a:spcAft>
            </a:pPr>
            <a:endParaRPr lang="en-US" sz="1422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722376">
              <a:spcAft>
                <a:spcPts val="600"/>
              </a:spcAft>
            </a:pPr>
            <a:r>
              <a:rPr lang="en-US" sz="142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Instrument reads each spot in less than 2 min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8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2752</Words>
  <Application>Microsoft Office PowerPoint</Application>
  <PresentationFormat>Widescreen</PresentationFormat>
  <Paragraphs>371</Paragraphs>
  <Slides>44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Courier New</vt:lpstr>
      <vt:lpstr>Office Theme</vt:lpstr>
      <vt:lpstr>BACTEREMIA</vt:lpstr>
      <vt:lpstr>A short history of detection of Bacteremia</vt:lpstr>
      <vt:lpstr>Blood Culture Processing</vt:lpstr>
      <vt:lpstr>Bottles loaded onto automated monitoring system</vt:lpstr>
      <vt:lpstr>Bottles loaded onto automated monitoring system</vt:lpstr>
      <vt:lpstr>What’s in the Positive Bottle? Microscopic Evaluation</vt:lpstr>
      <vt:lpstr>What’s in the Bottle?  Rapid Molecular Identification (Verigene) Gram Positive Cocci  12 targets + mecA, vanAB Gram Negative Rods  8 targets + CTXM and carbapenemases</vt:lpstr>
      <vt:lpstr>What’s in the Bottle?  Culture  - Plates evaluated at 18 hours</vt:lpstr>
      <vt:lpstr>What’s in the Bottle?  Identification from Culture– Vitek MS Maldi-TOF</vt:lpstr>
      <vt:lpstr>What’s in the Bottle? Automated Susceptibility Testing (Vitek)</vt:lpstr>
      <vt:lpstr>What’s in the Bottle? Manual AST</vt:lpstr>
      <vt:lpstr>PowerPoint Presentation</vt:lpstr>
      <vt:lpstr>Who needs a Blood Culture?</vt:lpstr>
      <vt:lpstr>Utility of Blood Cultures. Fabre V et al: CID2020:71(5);1339-7</vt:lpstr>
      <vt:lpstr>Rank Order of Bacteria causing BSI  M.I. Wilson: CMI 26(2020) 319-324</vt:lpstr>
      <vt:lpstr>A 36y WM presents with a large skin boil. He has fever and leucocytosis. The boil is lanced and he is started on IV Vancomycin. Blood culture grows MRSA within 12 hours. After 3 days, he has defervesced, but his repeat blood culture after 3 days is still growing MRSA</vt:lpstr>
      <vt:lpstr>S. aureus bacteremia</vt:lpstr>
      <vt:lpstr>Complicated vs Uncomplicated Bacteremia: S aureus</vt:lpstr>
      <vt:lpstr>Principles of managing  S. aureus bacteremia</vt:lpstr>
      <vt:lpstr>Treatment of S. aureus bacteremia</vt:lpstr>
      <vt:lpstr>Duration of Treatment of S. aureus bacteremia</vt:lpstr>
      <vt:lpstr>A 25y woman presents with pyelonephritis. Blood and urine culture grow Vancomycin Resistant E faecium. She is started on IV Daptomycin and rapidly defervesces with improvement in inflammatory markers.</vt:lpstr>
      <vt:lpstr>Enterococcal Bacteremia</vt:lpstr>
      <vt:lpstr>Risk Stratification of Enterococcal BSI</vt:lpstr>
      <vt:lpstr>Treatment of Enterococcal Bacteremia</vt:lpstr>
      <vt:lpstr>A 62y man presents with acute cholecystitis. Blood culture grows E coli. He undergoes a laparoscopic cholecystectomy. No necrosis or perforation was noted. He is started on IV Rocephin </vt:lpstr>
      <vt:lpstr>Gram Negative Bacteremia</vt:lpstr>
      <vt:lpstr>Main Types of Gram Negative Bacteremia</vt:lpstr>
      <vt:lpstr>An elderly W with dementia is sent from her Nursing Home due to lethargy. She is afebrile, normal WBC, and is noted to have a cystitis. She responds to IV fluids and oral antibiotics. She is ready for dischage but you are notified that her blood culture drawn in the ER 2 days ago is now growing S. hominis in 2 of 2 sets. What should you do?</vt:lpstr>
      <vt:lpstr>Blood Culture Contaminants: The Cost</vt:lpstr>
      <vt:lpstr>Bacteriology of Contaminants</vt:lpstr>
      <vt:lpstr>Prevention of Contaminants:  All about Technique of Sample collection</vt:lpstr>
      <vt:lpstr>Changing to Oral Antibiotics: Considerations</vt:lpstr>
      <vt:lpstr>IV to Oral Switch: Gram Positives</vt:lpstr>
      <vt:lpstr>IV to Oral switch: Gram Negatives</vt:lpstr>
      <vt:lpstr>Endocarditis Risk: Gram Positive Bacteremia</vt:lpstr>
      <vt:lpstr>Risk Factors for Endocarditis</vt:lpstr>
      <vt:lpstr>TTE vs TEE</vt:lpstr>
      <vt:lpstr>Follow-up Blood Cultures</vt:lpstr>
      <vt:lpstr>Are Follow-up Blood cultures needed for Gram Negative Bacteremia?</vt:lpstr>
      <vt:lpstr>A 36y WM presents with a large skin boil. He has fever and leucocytosis. The boil is lanced and he is started on IV Vancomycin. Blood culture grows MRSA within 12 hours. After 3 days, he has defervesced, but his repeat blood culture is still growing MRSA</vt:lpstr>
      <vt:lpstr>A 25y woman presents with pyelonephritis. Blood and urine culture grow Vancomycin Resistant E faecium. She is started on IV Daptomycin and rapidly defervesces with improvement in inflammatory markers.</vt:lpstr>
      <vt:lpstr>A 62y man presents with acute cholecystitis. Blood culture grows E coli. He undergoes a laparoscopic cholecystectomy. No necrosis or perforation was noted. He is started on IV Rocephin </vt:lpstr>
      <vt:lpstr>A elderly W with dementia is sent from her Nursing Home due to lethargy. She is afebrile, normal WBC, and is noted to have a cystitis. She responds to IV fluids and oral antibiotics. She is ready for dischage but you are notified that her blood culture drawn in the ER 2 days ago is now growing S. hominis in 2 of 2 sets. What should you do?</vt:lpstr>
    </vt:vector>
  </TitlesOfParts>
  <Company>Texas Health Resources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Bacteremias</dc:title>
  <dc:creator>Hasan, Mirza</dc:creator>
  <cp:lastModifiedBy>Strang, Sherie</cp:lastModifiedBy>
  <cp:revision>2</cp:revision>
  <dcterms:created xsi:type="dcterms:W3CDTF">2024-02-15T20:20:10Z</dcterms:created>
  <dcterms:modified xsi:type="dcterms:W3CDTF">2024-02-26T20:03:39Z</dcterms:modified>
</cp:coreProperties>
</file>